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10287000" cx="18288000"/>
  <p:notesSz cx="6858000" cy="9144000"/>
  <p:embeddedFontLst>
    <p:embeddedFont>
      <p:font typeface="Arimo"/>
      <p:regular r:id="rId53"/>
      <p:bold r:id="rId54"/>
      <p:italic r:id="rId55"/>
      <p:boldItalic r:id="rId56"/>
    </p:embeddedFont>
    <p:embeddedFont>
      <p:font typeface="Libre Franklin Medium"/>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2DCBDFE-4A63-47DB-AF8D-0D16C70365F8}">
  <a:tblStyle styleId="{32DCBDFE-4A63-47DB-AF8D-0D16C70365F8}"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ibreFranklinMedium-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Arimo-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Arimo-italic.fntdata"/><Relationship Id="rId10" Type="http://schemas.openxmlformats.org/officeDocument/2006/relationships/slide" Target="slides/slide4.xml"/><Relationship Id="rId54" Type="http://schemas.openxmlformats.org/officeDocument/2006/relationships/font" Target="fonts/Arimo-bold.fntdata"/><Relationship Id="rId13" Type="http://schemas.openxmlformats.org/officeDocument/2006/relationships/slide" Target="slides/slide7.xml"/><Relationship Id="rId57" Type="http://schemas.openxmlformats.org/officeDocument/2006/relationships/font" Target="fonts/LibreFranklinMedium-regular.fntdata"/><Relationship Id="rId12" Type="http://schemas.openxmlformats.org/officeDocument/2006/relationships/slide" Target="slides/slide6.xml"/><Relationship Id="rId56" Type="http://schemas.openxmlformats.org/officeDocument/2006/relationships/font" Target="fonts/Arimo-boldItalic.fntdata"/><Relationship Id="rId15" Type="http://schemas.openxmlformats.org/officeDocument/2006/relationships/slide" Target="slides/slide9.xml"/><Relationship Id="rId59" Type="http://schemas.openxmlformats.org/officeDocument/2006/relationships/font" Target="fonts/LibreFranklinMedium-italic.fntdata"/><Relationship Id="rId14" Type="http://schemas.openxmlformats.org/officeDocument/2006/relationships/slide" Target="slides/slide8.xml"/><Relationship Id="rId58" Type="http://schemas.openxmlformats.org/officeDocument/2006/relationships/font" Target="fonts/LibreFranklinMedium-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90ed6690cf_1_5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400"/>
              <a:buFont typeface="Calibri"/>
              <a:buChar char="-"/>
            </a:pPr>
            <a:r>
              <a:rPr lang="en-US"/>
              <a:t>El casco urbano se localiza en la margen derecha del río Sequillo</a:t>
            </a:r>
            <a:endParaRPr/>
          </a:p>
          <a:p>
            <a:pPr indent="-171450" lvl="0" marL="171450" marR="0" rtl="0" algn="l">
              <a:lnSpc>
                <a:spcPct val="100000"/>
              </a:lnSpc>
              <a:spcBef>
                <a:spcPts val="0"/>
              </a:spcBef>
              <a:spcAft>
                <a:spcPts val="0"/>
              </a:spcAft>
              <a:buClr>
                <a:srgbClr val="000000"/>
              </a:buClr>
              <a:buSzPts val="1400"/>
              <a:buFont typeface="Calibri"/>
              <a:buChar char="-"/>
            </a:pPr>
            <a:r>
              <a:rPr lang="en-US"/>
              <a:t>El casco histórico cuenta con elementos urbanos y arquitectónicos de gran valor, por lo que está declarado Bien de Interés Cultural  en la categoría de Conjunto Histórico</a:t>
            </a:r>
            <a:endParaRPr/>
          </a:p>
          <a:p>
            <a:pPr indent="-171450" lvl="0" marL="171450" marR="0" rtl="0" algn="l">
              <a:lnSpc>
                <a:spcPct val="100000"/>
              </a:lnSpc>
              <a:spcBef>
                <a:spcPts val="0"/>
              </a:spcBef>
              <a:spcAft>
                <a:spcPts val="0"/>
              </a:spcAft>
              <a:buClr>
                <a:srgbClr val="000000"/>
              </a:buClr>
              <a:buSzPts val="1400"/>
              <a:buFont typeface="Calibri"/>
              <a:buChar char="-"/>
            </a:pPr>
            <a:r>
              <a:rPr lang="en-US"/>
              <a:t>Además, el municipio cuenta con otros 8 Bienes de Interés Cultural: </a:t>
            </a:r>
            <a:endParaRPr/>
          </a:p>
          <a:p>
            <a:pPr indent="-171450" lvl="1" marL="628650" marR="0" rtl="0" algn="l">
              <a:lnSpc>
                <a:spcPct val="100000"/>
              </a:lnSpc>
              <a:spcBef>
                <a:spcPts val="0"/>
              </a:spcBef>
              <a:spcAft>
                <a:spcPts val="0"/>
              </a:spcAft>
              <a:buClr>
                <a:srgbClr val="000000"/>
              </a:buClr>
              <a:buSzPts val="1400"/>
              <a:buFont typeface="Calibri"/>
              <a:buChar char="-"/>
            </a:pPr>
            <a:r>
              <a:rPr lang="en-US"/>
              <a:t>El Canal de Castilla, en la categoría de Conjunto Histórico</a:t>
            </a:r>
            <a:endParaRPr/>
          </a:p>
          <a:p>
            <a:pPr indent="-171450" lvl="1" marL="628650" marR="0" rtl="0" algn="l">
              <a:lnSpc>
                <a:spcPct val="100000"/>
              </a:lnSpc>
              <a:spcBef>
                <a:spcPts val="0"/>
              </a:spcBef>
              <a:spcAft>
                <a:spcPts val="0"/>
              </a:spcAft>
              <a:buClr>
                <a:srgbClr val="000000"/>
              </a:buClr>
              <a:buSzPts val="1400"/>
              <a:buFont typeface="Calibri"/>
              <a:buChar char="-"/>
            </a:pPr>
            <a:r>
              <a:rPr lang="en-US"/>
              <a:t>Los conventos de San Francisco y San José, las iglesias de Santa María Mediavilla y de Santiago Apóstol y la fábrica de harinas San Antonio, en la categoría de monumentos.</a:t>
            </a:r>
            <a:endParaRPr/>
          </a:p>
          <a:p>
            <a:pPr indent="-171450" lvl="1" marL="628650" marR="0" rtl="0" algn="l">
              <a:lnSpc>
                <a:spcPct val="100000"/>
              </a:lnSpc>
              <a:spcBef>
                <a:spcPts val="0"/>
              </a:spcBef>
              <a:spcAft>
                <a:spcPts val="0"/>
              </a:spcAft>
              <a:buClr>
                <a:srgbClr val="000000"/>
              </a:buClr>
              <a:buSzPts val="1400"/>
              <a:buFont typeface="Calibri"/>
              <a:buChar char="-"/>
            </a:pPr>
            <a:r>
              <a:rPr lang="en-US"/>
              <a:t>La batalla de El Moclín, en la categoría se Sitio Histórico </a:t>
            </a:r>
            <a:endParaRPr/>
          </a:p>
          <a:p>
            <a:pPr indent="-171450" lvl="1" marL="628650" marR="0" rtl="0" algn="l">
              <a:lnSpc>
                <a:spcPct val="100000"/>
              </a:lnSpc>
              <a:spcBef>
                <a:spcPts val="0"/>
              </a:spcBef>
              <a:spcAft>
                <a:spcPts val="0"/>
              </a:spcAft>
              <a:buClr>
                <a:srgbClr val="000000"/>
              </a:buClr>
              <a:buSzPts val="1400"/>
              <a:buFont typeface="Calibri"/>
              <a:buChar char="-"/>
            </a:pPr>
            <a:r>
              <a:rPr lang="en-US"/>
              <a:t>La identidad, tradición y ritos de la Semana Santa en la categoría de bien inmaterial.</a:t>
            </a:r>
            <a:endParaRPr/>
          </a:p>
          <a:p>
            <a:pPr indent="0" lvl="0" marL="0" rtl="0" algn="l">
              <a:lnSpc>
                <a:spcPct val="100000"/>
              </a:lnSpc>
              <a:spcBef>
                <a:spcPts val="0"/>
              </a:spcBef>
              <a:spcAft>
                <a:spcPts val="0"/>
              </a:spcAft>
              <a:buSzPts val="1400"/>
              <a:buNone/>
            </a:pPr>
            <a:r>
              <a:t/>
            </a:r>
            <a:endParaRPr/>
          </a:p>
        </p:txBody>
      </p:sp>
      <p:sp>
        <p:nvSpPr>
          <p:cNvPr id="276" name="Google Shape;276;g290ed6690cf_1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0ed6690cf_1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290ed6690cf_1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90ed6690cf_1_6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g290ed6690cf_1_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90ed6690cf_1_6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g290ed6690cf_1_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90ed6692f0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g290ed6692f0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90ed66945a_6_6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g290ed66945a_6_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90ed66945a_6_6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g290ed66945a_6_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90ed66945a_6_6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g290ed66945a_6_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90ed6690cf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g290ed6690c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90ed66945a_6_6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290ed66945a_6_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92293a01a6_2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1" name="Google Shape;481;g292293a01a6_2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90ed66945a_6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g290ed66945a_6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90ed66945a_6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g290ed66945a_6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90ed66945a_6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g290ed66945a_6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90ed66945a_6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6" name="Google Shape;556;g290ed66945a_6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90ed66945a_6_4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5" name="Google Shape;575;g290ed66945a_6_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90ed66945a_6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g290ed66945a_6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923b5a8a0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9" name="Google Shape;619;g2923b5a8a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90ed66945a_6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6" name="Google Shape;636;g290ed66945a_6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90ed6690cf_1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g290ed6690cf_1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90ed66945a_6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3" name="Google Shape;653;g290ed66945a_6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90ed66945a_6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8" name="Google Shape;678;g290ed66945a_6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92293a01a6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6" name="Google Shape;696;g292293a01a6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92293a01a6_5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g292293a01a6_5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92293a01a6_5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g292293a01a6_5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92293a01a6_5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g292293a01a6_5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92293a01a6_5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5" name="Google Shape;765;g292293a01a6_5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92528c6d62_1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3" name="Google Shape;783;g292528c6d62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92528c6d62_1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2" name="Google Shape;802;g292528c6d62_1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92293a01a6_5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0" name="Google Shape;820;g292293a01a6_5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90ed6690cf_1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g290ed6690cf_1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92293a01a6_5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g292293a01a6_5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92528c6d62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8" name="Google Shape;858;g292528c6d62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92293a01a6_5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7" name="Google Shape;877;g292293a01a6_5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92293a01a6_5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g292293a01a6_5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90ed66945a_6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5" name="Google Shape;915;g290ed66945a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0" name="Google Shape;93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90c707be5f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9" name="Google Shape;949;g290c707be5f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0ed6690cf_1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290ed6690cf_1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90ed6690cf_1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g290ed6690cf_1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90ed6690cf_1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290ed6690cf_1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90ed6690cf_1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290ed6690cf_1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90ed6690cf_1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SzPts val="1400"/>
              <a:buFont typeface="Calibri"/>
              <a:buChar char="-"/>
            </a:pPr>
            <a:r>
              <a:rPr lang="en-US"/>
              <a:t>Municipio perteneciente a la provincia de Valladolid, concretamente a la comarca de Tierra de Campos.</a:t>
            </a:r>
            <a:endParaRPr/>
          </a:p>
          <a:p>
            <a:pPr indent="-171450" lvl="0" marL="171450" rtl="0" algn="l">
              <a:lnSpc>
                <a:spcPct val="100000"/>
              </a:lnSpc>
              <a:spcBef>
                <a:spcPts val="0"/>
              </a:spcBef>
              <a:spcAft>
                <a:spcPts val="0"/>
              </a:spcAft>
              <a:buSzPts val="1400"/>
              <a:buFont typeface="Calibri"/>
              <a:buChar char="-"/>
            </a:pPr>
            <a:r>
              <a:rPr lang="en-US"/>
              <a:t>Cuenta actualmente con una población de 4.493 habitantes.</a:t>
            </a:r>
            <a:endParaRPr/>
          </a:p>
          <a:p>
            <a:pPr indent="-171450" lvl="0" marL="171450" marR="0" rtl="0" algn="l">
              <a:lnSpc>
                <a:spcPct val="100000"/>
              </a:lnSpc>
              <a:spcBef>
                <a:spcPts val="0"/>
              </a:spcBef>
              <a:spcAft>
                <a:spcPts val="0"/>
              </a:spcAft>
              <a:buClr>
                <a:srgbClr val="000000"/>
              </a:buClr>
              <a:buSzPts val="1400"/>
              <a:buFont typeface="Calibri"/>
              <a:buChar char="-"/>
            </a:pPr>
            <a:r>
              <a:rPr lang="en-US"/>
              <a:t>Su término municipal tiene </a:t>
            </a:r>
            <a:r>
              <a:rPr b="0" lang="en-US" sz="1200">
                <a:solidFill>
                  <a:srgbClr val="204795"/>
                </a:solidFill>
                <a:latin typeface="Calibri"/>
                <a:ea typeface="Calibri"/>
                <a:cs typeface="Calibri"/>
                <a:sym typeface="Calibri"/>
              </a:rPr>
              <a:t>115,16 km2 repartidos entre dos núcleos poblacionales: Medina de Rioseco y Palacios de Campos y un exclave situado al Sur.</a:t>
            </a:r>
            <a:endParaRPr/>
          </a:p>
          <a:p>
            <a:pPr indent="-171450" lvl="0" marL="171450" marR="0" rtl="0" algn="l">
              <a:lnSpc>
                <a:spcPct val="100000"/>
              </a:lnSpc>
              <a:spcBef>
                <a:spcPts val="0"/>
              </a:spcBef>
              <a:spcAft>
                <a:spcPts val="0"/>
              </a:spcAft>
              <a:buClr>
                <a:srgbClr val="000000"/>
              </a:buClr>
              <a:buSzPts val="1400"/>
              <a:buFont typeface="Calibri"/>
              <a:buChar char="-"/>
            </a:pPr>
            <a:r>
              <a:rPr b="0" lang="en-US" sz="1200">
                <a:solidFill>
                  <a:srgbClr val="204795"/>
                </a:solidFill>
                <a:latin typeface="Calibri"/>
                <a:ea typeface="Calibri"/>
                <a:cs typeface="Calibri"/>
                <a:sym typeface="Calibri"/>
              </a:rPr>
              <a:t>Paisajísticamente está caracterizado por tres unidades paisajísticas: la campiña, que es ocupa el área más extensa, la vega (una estrecha franja a lo largo del río Sequillo y una superficie menor correspondiente al páramo de los Montes Torozos. Cada una de dichas unidades cuenta con unas características ambientales diferentes que serán tenidas en cuenta en el desarrollo del proyecto.</a:t>
            </a:r>
            <a:endParaRPr/>
          </a:p>
          <a:p>
            <a:pPr indent="-82550" lvl="0" marL="171450" rtl="0" algn="l">
              <a:lnSpc>
                <a:spcPct val="100000"/>
              </a:lnSpc>
              <a:spcBef>
                <a:spcPts val="0"/>
              </a:spcBef>
              <a:spcAft>
                <a:spcPts val="0"/>
              </a:spcAft>
              <a:buSzPts val="1400"/>
              <a:buFont typeface="Calibri"/>
              <a:buNone/>
            </a:pPr>
            <a:r>
              <a:t/>
            </a:r>
            <a:endParaRPr/>
          </a:p>
          <a:p>
            <a:pPr indent="-82550" lvl="0" marL="171450" rtl="0" algn="l">
              <a:lnSpc>
                <a:spcPct val="100000"/>
              </a:lnSpc>
              <a:spcBef>
                <a:spcPts val="0"/>
              </a:spcBef>
              <a:spcAft>
                <a:spcPts val="0"/>
              </a:spcAft>
              <a:buSzPts val="1400"/>
              <a:buFont typeface="Calibri"/>
              <a:buNone/>
            </a:pPr>
            <a:r>
              <a:t/>
            </a:r>
            <a:endParaRPr/>
          </a:p>
        </p:txBody>
      </p:sp>
      <p:sp>
        <p:nvSpPr>
          <p:cNvPr id="259" name="Google Shape;259;g290ed6690cf_1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10.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2.jpg"/><Relationship Id="rId4"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13.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6.jpg"/><Relationship Id="rId4" Type="http://schemas.openxmlformats.org/officeDocument/2006/relationships/image" Target="../media/image11.png"/><Relationship Id="rId9"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14.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5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 Id="rId4" Type="http://schemas.openxmlformats.org/officeDocument/2006/relationships/image" Target="../media/image11.png"/><Relationship Id="rId9"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2.jpg"/><Relationship Id="rId4"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17.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9.png"/><Relationship Id="rId13" Type="http://schemas.openxmlformats.org/officeDocument/2006/relationships/image" Target="../media/image68.png"/><Relationship Id="rId12"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14" Type="http://schemas.openxmlformats.org/officeDocument/2006/relationships/image" Target="../media/image82.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18.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102.png"/><Relationship Id="rId13" Type="http://schemas.openxmlformats.org/officeDocument/2006/relationships/image" Target="../media/image79.png"/><Relationship Id="rId12"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19.xml.rels><?xml version="1.0" encoding="UTF-8" standalone="yes"?><Relationships xmlns="http://schemas.openxmlformats.org/package/2006/relationships"><Relationship Id="rId11" Type="http://schemas.openxmlformats.org/officeDocument/2006/relationships/image" Target="../media/image97.png"/><Relationship Id="rId10" Type="http://schemas.openxmlformats.org/officeDocument/2006/relationships/image" Target="../media/image77.png"/><Relationship Id="rId13" Type="http://schemas.openxmlformats.org/officeDocument/2006/relationships/image" Target="../media/image78.png"/><Relationship Id="rId12"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81.png"/><Relationship Id="rId13" Type="http://schemas.openxmlformats.org/officeDocument/2006/relationships/image" Target="../media/image84.png"/><Relationship Id="rId12"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1.xml.rels><?xml version="1.0" encoding="UTF-8" standalone="yes"?><Relationships xmlns="http://schemas.openxmlformats.org/package/2006/relationships"><Relationship Id="rId10"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2.xml.rels><?xml version="1.0" encoding="UTF-8" standalone="yes"?><Relationships xmlns="http://schemas.openxmlformats.org/package/2006/relationships"><Relationship Id="rId10" Type="http://schemas.openxmlformats.org/officeDocument/2006/relationships/image" Target="../media/image96.jp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3.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4.xml.rels><?xml version="1.0" encoding="UTF-8" standalone="yes"?><Relationships xmlns="http://schemas.openxmlformats.org/package/2006/relationships"><Relationship Id="rId11" Type="http://schemas.openxmlformats.org/officeDocument/2006/relationships/image" Target="../media/image89.png"/><Relationship Id="rId10" Type="http://schemas.openxmlformats.org/officeDocument/2006/relationships/image" Target="../media/image95.png"/><Relationship Id="rId12"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5.xml.rels><?xml version="1.0" encoding="UTF-8" standalone="yes"?><Relationships xmlns="http://schemas.openxmlformats.org/package/2006/relationships"><Relationship Id="rId11" Type="http://schemas.openxmlformats.org/officeDocument/2006/relationships/image" Target="../media/image100.jpg"/><Relationship Id="rId10" Type="http://schemas.openxmlformats.org/officeDocument/2006/relationships/image" Target="../media/image105.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6.xml.rels><?xml version="1.0" encoding="UTF-8" standalone="yes"?><Relationships xmlns="http://schemas.openxmlformats.org/package/2006/relationships"><Relationship Id="rId11" Type="http://schemas.openxmlformats.org/officeDocument/2006/relationships/image" Target="../media/image98.png"/><Relationship Id="rId10"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7.xml.rels><?xml version="1.0" encoding="UTF-8" standalone="yes"?><Relationships xmlns="http://schemas.openxmlformats.org/package/2006/relationships"><Relationship Id="rId11" Type="http://schemas.openxmlformats.org/officeDocument/2006/relationships/image" Target="../media/image108.png"/><Relationship Id="rId10" Type="http://schemas.openxmlformats.org/officeDocument/2006/relationships/image" Target="../media/image92.jpg"/><Relationship Id="rId12" Type="http://schemas.openxmlformats.org/officeDocument/2006/relationships/image" Target="../media/image106.jp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30.xml.rels><?xml version="1.0" encoding="UTF-8" standalone="yes"?><Relationships xmlns="http://schemas.openxmlformats.org/package/2006/relationships"><Relationship Id="rId11" Type="http://schemas.openxmlformats.org/officeDocument/2006/relationships/image" Target="../media/image99.png"/><Relationship Id="rId10" Type="http://schemas.openxmlformats.org/officeDocument/2006/relationships/image" Target="../media/image114.png"/><Relationship Id="rId13" Type="http://schemas.openxmlformats.org/officeDocument/2006/relationships/image" Target="../media/image110.png"/><Relationship Id="rId12"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14" Type="http://schemas.openxmlformats.org/officeDocument/2006/relationships/image" Target="../media/image103.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7.xml.rels><?xml version="1.0" encoding="UTF-8" standalone="yes"?><Relationships xmlns="http://schemas.openxmlformats.org/package/2006/relationships"><Relationship Id="rId11" Type="http://schemas.openxmlformats.org/officeDocument/2006/relationships/image" Target="../media/image119.png"/><Relationship Id="rId10" Type="http://schemas.openxmlformats.org/officeDocument/2006/relationships/image" Target="../media/image115.png"/><Relationship Id="rId12"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8.xml.rels><?xml version="1.0" encoding="UTF-8" standalone="yes"?><Relationships xmlns="http://schemas.openxmlformats.org/package/2006/relationships"><Relationship Id="rId11" Type="http://schemas.openxmlformats.org/officeDocument/2006/relationships/image" Target="../media/image109.png"/><Relationship Id="rId10"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39.xml.rels><?xml version="1.0" encoding="UTF-8" standalone="yes"?><Relationships xmlns="http://schemas.openxmlformats.org/package/2006/relationships"><Relationship Id="rId11" Type="http://schemas.openxmlformats.org/officeDocument/2006/relationships/image" Target="../media/image132.png"/><Relationship Id="rId10" Type="http://schemas.openxmlformats.org/officeDocument/2006/relationships/image" Target="../media/image133.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 Id="rId11" Type="http://schemas.openxmlformats.org/officeDocument/2006/relationships/image" Target="../media/image22.jpg"/><Relationship Id="rId10" Type="http://schemas.openxmlformats.org/officeDocument/2006/relationships/image" Target="../media/image18.png"/><Relationship Id="rId12" Type="http://schemas.openxmlformats.org/officeDocument/2006/relationships/image" Target="../media/image19.jp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40.xml.rels><?xml version="1.0" encoding="UTF-8" standalone="yes"?><Relationships xmlns="http://schemas.openxmlformats.org/package/2006/relationships"><Relationship Id="rId11" Type="http://schemas.openxmlformats.org/officeDocument/2006/relationships/image" Target="../media/image130.png"/><Relationship Id="rId10" Type="http://schemas.openxmlformats.org/officeDocument/2006/relationships/image" Target="../media/image131.png"/><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41.xml.rels><?xml version="1.0" encoding="UTF-8" standalone="yes"?><Relationships xmlns="http://schemas.openxmlformats.org/package/2006/relationships"><Relationship Id="rId11" Type="http://schemas.openxmlformats.org/officeDocument/2006/relationships/image" Target="../media/image129.png"/><Relationship Id="rId10"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42.xml.rels><?xml version="1.0" encoding="UTF-8" standalone="yes"?><Relationships xmlns="http://schemas.openxmlformats.org/package/2006/relationships"><Relationship Id="rId11" Type="http://schemas.openxmlformats.org/officeDocument/2006/relationships/image" Target="../media/image138.png"/><Relationship Id="rId10" Type="http://schemas.openxmlformats.org/officeDocument/2006/relationships/image" Target="../media/image137.png"/><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43.xml.rels><?xml version="1.0" encoding="UTF-8" standalone="yes"?><Relationships xmlns="http://schemas.openxmlformats.org/package/2006/relationships"><Relationship Id="rId11" Type="http://schemas.openxmlformats.org/officeDocument/2006/relationships/image" Target="../media/image135.png"/><Relationship Id="rId10"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26.jpg"/><Relationship Id="rId4"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45.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7.png"/><Relationship Id="rId13" Type="http://schemas.openxmlformats.org/officeDocument/2006/relationships/image" Target="../media/image1.jp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png"/><Relationship Id="rId14" Type="http://schemas.openxmlformats.org/officeDocument/2006/relationships/image" Target="../media/image16.png"/><Relationship Id="rId5" Type="http://schemas.openxmlformats.org/officeDocument/2006/relationships/image" Target="../media/image127.png"/><Relationship Id="rId6" Type="http://schemas.openxmlformats.org/officeDocument/2006/relationships/image" Target="../media/image120.png"/><Relationship Id="rId7" Type="http://schemas.openxmlformats.org/officeDocument/2006/relationships/image" Target="../media/image128.png"/><Relationship Id="rId8" Type="http://schemas.openxmlformats.org/officeDocument/2006/relationships/image" Target="../media/image1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25.jpg"/><Relationship Id="rId4"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5.xml.rels><?xml version="1.0" encoding="UTF-8" standalone="yes"?><Relationships xmlns="http://schemas.openxmlformats.org/package/2006/relationships"><Relationship Id="rId11" Type="http://schemas.openxmlformats.org/officeDocument/2006/relationships/image" Target="../media/image13.jpg"/><Relationship Id="rId10" Type="http://schemas.openxmlformats.org/officeDocument/2006/relationships/image" Target="../media/image67.png"/><Relationship Id="rId13" Type="http://schemas.openxmlformats.org/officeDocument/2006/relationships/image" Target="../media/image37.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6.png"/><Relationship Id="rId13" Type="http://schemas.openxmlformats.org/officeDocument/2006/relationships/image" Target="../media/image42.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15" Type="http://schemas.openxmlformats.org/officeDocument/2006/relationships/image" Target="../media/image17.png"/><Relationship Id="rId14" Type="http://schemas.openxmlformats.org/officeDocument/2006/relationships/image" Target="../media/image24.png"/><Relationship Id="rId16" Type="http://schemas.openxmlformats.org/officeDocument/2006/relationships/image" Target="../media/image26.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1.png"/><Relationship Id="rId13" Type="http://schemas.openxmlformats.org/officeDocument/2006/relationships/image" Target="../media/image28.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15" Type="http://schemas.openxmlformats.org/officeDocument/2006/relationships/image" Target="../media/image27.png"/><Relationship Id="rId1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2.jpg"/><Relationship Id="rId4" Type="http://schemas.openxmlformats.org/officeDocument/2006/relationships/image" Target="../media/image11.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jpg"/></Relationships>
</file>

<file path=ppt/slides/_rels/slide9.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23497" l="0" r="0" t="3761"/>
          <a:stretch/>
        </p:blipFill>
        <p:spPr>
          <a:xfrm>
            <a:off x="0" y="0"/>
            <a:ext cx="18288000" cy="9368204"/>
          </a:xfrm>
          <a:prstGeom prst="rect">
            <a:avLst/>
          </a:prstGeom>
          <a:noFill/>
          <a:ln>
            <a:noFill/>
          </a:ln>
        </p:spPr>
      </p:pic>
      <p:pic>
        <p:nvPicPr>
          <p:cNvPr id="85" name="Google Shape;85;p13"/>
          <p:cNvPicPr preferRelativeResize="0"/>
          <p:nvPr/>
        </p:nvPicPr>
        <p:blipFill rotWithShape="1">
          <a:blip r:embed="rId4">
            <a:alphaModFix/>
          </a:blip>
          <a:srcRect b="0" l="0" r="0" t="0"/>
          <a:stretch/>
        </p:blipFill>
        <p:spPr>
          <a:xfrm>
            <a:off x="142875" y="9530373"/>
            <a:ext cx="1020525" cy="707714"/>
          </a:xfrm>
          <a:prstGeom prst="rect">
            <a:avLst/>
          </a:prstGeom>
          <a:noFill/>
          <a:ln>
            <a:noFill/>
          </a:ln>
        </p:spPr>
      </p:pic>
      <p:pic>
        <p:nvPicPr>
          <p:cNvPr id="86" name="Google Shape;86;p13"/>
          <p:cNvPicPr preferRelativeResize="0"/>
          <p:nvPr/>
        </p:nvPicPr>
        <p:blipFill rotWithShape="1">
          <a:blip r:embed="rId5">
            <a:alphaModFix/>
          </a:blip>
          <a:srcRect b="0" l="0" r="0" t="0"/>
          <a:stretch/>
        </p:blipFill>
        <p:spPr>
          <a:xfrm>
            <a:off x="1471124" y="9505056"/>
            <a:ext cx="1186606" cy="704389"/>
          </a:xfrm>
          <a:prstGeom prst="rect">
            <a:avLst/>
          </a:prstGeom>
          <a:noFill/>
          <a:ln>
            <a:noFill/>
          </a:ln>
        </p:spPr>
      </p:pic>
      <p:pic>
        <p:nvPicPr>
          <p:cNvPr id="87" name="Google Shape;87;p13"/>
          <p:cNvPicPr preferRelativeResize="0"/>
          <p:nvPr/>
        </p:nvPicPr>
        <p:blipFill rotWithShape="1">
          <a:blip r:embed="rId6">
            <a:alphaModFix/>
          </a:blip>
          <a:srcRect b="0" l="0" r="0" t="0"/>
          <a:stretch/>
        </p:blipFill>
        <p:spPr>
          <a:xfrm>
            <a:off x="2833005" y="9607319"/>
            <a:ext cx="1501827" cy="630767"/>
          </a:xfrm>
          <a:prstGeom prst="rect">
            <a:avLst/>
          </a:prstGeom>
          <a:noFill/>
          <a:ln>
            <a:noFill/>
          </a:ln>
        </p:spPr>
      </p:pic>
      <p:pic>
        <p:nvPicPr>
          <p:cNvPr id="88" name="Google Shape;88;p13"/>
          <p:cNvPicPr preferRelativeResize="0"/>
          <p:nvPr/>
        </p:nvPicPr>
        <p:blipFill rotWithShape="1">
          <a:blip r:embed="rId7">
            <a:alphaModFix/>
          </a:blip>
          <a:srcRect b="0" l="0" r="0" t="0"/>
          <a:stretch/>
        </p:blipFill>
        <p:spPr>
          <a:xfrm>
            <a:off x="4431074" y="9607319"/>
            <a:ext cx="1015920" cy="612625"/>
          </a:xfrm>
          <a:prstGeom prst="rect">
            <a:avLst/>
          </a:prstGeom>
          <a:noFill/>
          <a:ln>
            <a:noFill/>
          </a:ln>
        </p:spPr>
      </p:pic>
      <p:pic>
        <p:nvPicPr>
          <p:cNvPr id="89" name="Google Shape;89;p13"/>
          <p:cNvPicPr preferRelativeResize="0"/>
          <p:nvPr/>
        </p:nvPicPr>
        <p:blipFill rotWithShape="1">
          <a:blip r:embed="rId8">
            <a:alphaModFix/>
          </a:blip>
          <a:srcRect b="0" l="0" r="7556" t="0"/>
          <a:stretch/>
        </p:blipFill>
        <p:spPr>
          <a:xfrm>
            <a:off x="6213719" y="9443513"/>
            <a:ext cx="12074281" cy="7945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22"/>
          <p:cNvPicPr preferRelativeResize="0"/>
          <p:nvPr/>
        </p:nvPicPr>
        <p:blipFill rotWithShape="1">
          <a:blip r:embed="rId3">
            <a:alphaModFix/>
          </a:blip>
          <a:srcRect b="0" l="0" r="0" t="0"/>
          <a:stretch/>
        </p:blipFill>
        <p:spPr>
          <a:xfrm>
            <a:off x="10988156" y="-1"/>
            <a:ext cx="7356373" cy="9846676"/>
          </a:xfrm>
          <a:prstGeom prst="rect">
            <a:avLst/>
          </a:prstGeom>
          <a:noFill/>
          <a:ln>
            <a:noFill/>
          </a:ln>
        </p:spPr>
      </p:pic>
      <p:grpSp>
        <p:nvGrpSpPr>
          <p:cNvPr id="279" name="Google Shape;279;p22"/>
          <p:cNvGrpSpPr/>
          <p:nvPr/>
        </p:nvGrpSpPr>
        <p:grpSpPr>
          <a:xfrm>
            <a:off x="0" y="9543558"/>
            <a:ext cx="18514316" cy="805317"/>
            <a:chOff x="0" y="6362372"/>
            <a:chExt cx="12342878" cy="536878"/>
          </a:xfrm>
        </p:grpSpPr>
        <p:sp>
          <p:nvSpPr>
            <p:cNvPr id="280" name="Google Shape;280;p22"/>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281" name="Google Shape;281;p22"/>
            <p:cNvPicPr preferRelativeResize="0"/>
            <p:nvPr/>
          </p:nvPicPr>
          <p:blipFill rotWithShape="1">
            <a:blip r:embed="rId4">
              <a:alphaModFix/>
            </a:blip>
            <a:srcRect b="0" l="0" r="0" t="0"/>
            <a:stretch/>
          </p:blipFill>
          <p:spPr>
            <a:xfrm>
              <a:off x="228600" y="6365677"/>
              <a:ext cx="680350" cy="471810"/>
            </a:xfrm>
            <a:prstGeom prst="rect">
              <a:avLst/>
            </a:prstGeom>
            <a:noFill/>
            <a:ln>
              <a:noFill/>
            </a:ln>
          </p:spPr>
        </p:pic>
        <p:pic>
          <p:nvPicPr>
            <p:cNvPr id="282" name="Google Shape;282;p22"/>
            <p:cNvPicPr preferRelativeResize="0"/>
            <p:nvPr/>
          </p:nvPicPr>
          <p:blipFill rotWithShape="1">
            <a:blip r:embed="rId5">
              <a:alphaModFix/>
            </a:blip>
            <a:srcRect b="0" l="0" r="0" t="0"/>
            <a:stretch/>
          </p:blipFill>
          <p:spPr>
            <a:xfrm>
              <a:off x="1121899" y="6399549"/>
              <a:ext cx="791071" cy="469593"/>
            </a:xfrm>
            <a:prstGeom prst="rect">
              <a:avLst/>
            </a:prstGeom>
            <a:noFill/>
            <a:ln>
              <a:noFill/>
            </a:ln>
          </p:spPr>
        </p:pic>
        <p:pic>
          <p:nvPicPr>
            <p:cNvPr id="283" name="Google Shape;283;p22"/>
            <p:cNvPicPr preferRelativeResize="0"/>
            <p:nvPr/>
          </p:nvPicPr>
          <p:blipFill rotWithShape="1">
            <a:blip r:embed="rId6">
              <a:alphaModFix/>
            </a:blip>
            <a:srcRect b="0" l="0" r="0" t="0"/>
            <a:stretch/>
          </p:blipFill>
          <p:spPr>
            <a:xfrm>
              <a:off x="2022020" y="6416974"/>
              <a:ext cx="1001218" cy="420511"/>
            </a:xfrm>
            <a:prstGeom prst="rect">
              <a:avLst/>
            </a:prstGeom>
            <a:noFill/>
            <a:ln>
              <a:noFill/>
            </a:ln>
          </p:spPr>
        </p:pic>
        <p:pic>
          <p:nvPicPr>
            <p:cNvPr id="284" name="Google Shape;284;p22"/>
            <p:cNvPicPr preferRelativeResize="0"/>
            <p:nvPr/>
          </p:nvPicPr>
          <p:blipFill rotWithShape="1">
            <a:blip r:embed="rId7">
              <a:alphaModFix/>
            </a:blip>
            <a:srcRect b="0" l="0" r="0" t="0"/>
            <a:stretch/>
          </p:blipFill>
          <p:spPr>
            <a:xfrm>
              <a:off x="3087399" y="6416974"/>
              <a:ext cx="677281" cy="408416"/>
            </a:xfrm>
            <a:prstGeom prst="rect">
              <a:avLst/>
            </a:prstGeom>
            <a:noFill/>
            <a:ln>
              <a:noFill/>
            </a:ln>
          </p:spPr>
        </p:pic>
        <p:pic>
          <p:nvPicPr>
            <p:cNvPr id="285" name="Google Shape;285;p22"/>
            <p:cNvPicPr preferRelativeResize="0"/>
            <p:nvPr/>
          </p:nvPicPr>
          <p:blipFill rotWithShape="1">
            <a:blip r:embed="rId8">
              <a:alphaModFix/>
            </a:blip>
            <a:srcRect b="0" l="0" r="7561" t="0"/>
            <a:stretch/>
          </p:blipFill>
          <p:spPr>
            <a:xfrm>
              <a:off x="4293354" y="6362372"/>
              <a:ext cx="8049523" cy="529716"/>
            </a:xfrm>
            <a:prstGeom prst="rect">
              <a:avLst/>
            </a:prstGeom>
            <a:noFill/>
            <a:ln>
              <a:noFill/>
            </a:ln>
          </p:spPr>
        </p:pic>
      </p:grpSp>
      <p:pic>
        <p:nvPicPr>
          <p:cNvPr id="286" name="Google Shape;286;p22"/>
          <p:cNvPicPr preferRelativeResize="0"/>
          <p:nvPr/>
        </p:nvPicPr>
        <p:blipFill rotWithShape="1">
          <a:blip r:embed="rId9">
            <a:alphaModFix/>
          </a:blip>
          <a:srcRect b="85191" l="0" r="84337" t="0"/>
          <a:stretch/>
        </p:blipFill>
        <p:spPr>
          <a:xfrm>
            <a:off x="0" y="0"/>
            <a:ext cx="2219701" cy="1477952"/>
          </a:xfrm>
          <a:prstGeom prst="rect">
            <a:avLst/>
          </a:prstGeom>
          <a:noFill/>
          <a:ln>
            <a:noFill/>
          </a:ln>
        </p:spPr>
      </p:pic>
      <p:pic>
        <p:nvPicPr>
          <p:cNvPr id="287" name="Google Shape;287;p22"/>
          <p:cNvPicPr preferRelativeResize="0"/>
          <p:nvPr/>
        </p:nvPicPr>
        <p:blipFill rotWithShape="1">
          <a:blip r:embed="rId9">
            <a:alphaModFix/>
          </a:blip>
          <a:srcRect b="85191" l="0" r="84337" t="0"/>
          <a:stretch/>
        </p:blipFill>
        <p:spPr>
          <a:xfrm>
            <a:off x="0" y="0"/>
            <a:ext cx="2219701" cy="1477952"/>
          </a:xfrm>
          <a:prstGeom prst="rect">
            <a:avLst/>
          </a:prstGeom>
          <a:noFill/>
          <a:ln>
            <a:noFill/>
          </a:ln>
        </p:spPr>
      </p:pic>
      <p:pic>
        <p:nvPicPr>
          <p:cNvPr id="288" name="Google Shape;288;p22"/>
          <p:cNvPicPr preferRelativeResize="0"/>
          <p:nvPr/>
        </p:nvPicPr>
        <p:blipFill rotWithShape="1">
          <a:blip r:embed="rId10">
            <a:alphaModFix/>
          </a:blip>
          <a:srcRect b="0" l="0" r="0" t="0"/>
          <a:stretch/>
        </p:blipFill>
        <p:spPr>
          <a:xfrm>
            <a:off x="627978" y="188775"/>
            <a:ext cx="1747575" cy="1517775"/>
          </a:xfrm>
          <a:prstGeom prst="rect">
            <a:avLst/>
          </a:prstGeom>
          <a:noFill/>
          <a:ln>
            <a:noFill/>
          </a:ln>
        </p:spPr>
      </p:pic>
      <p:pic>
        <p:nvPicPr>
          <p:cNvPr id="289" name="Google Shape;289;p22"/>
          <p:cNvPicPr preferRelativeResize="0"/>
          <p:nvPr/>
        </p:nvPicPr>
        <p:blipFill rotWithShape="1">
          <a:blip r:embed="rId11">
            <a:alphaModFix/>
          </a:blip>
          <a:srcRect b="0" l="0" r="0" t="0"/>
          <a:stretch/>
        </p:blipFill>
        <p:spPr>
          <a:xfrm>
            <a:off x="2375553" y="-1"/>
            <a:ext cx="8449029" cy="9483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pic>
        <p:nvPicPr>
          <p:cNvPr descr="Un edificio de piedra&#10;&#10;Descripción generada automáticamente con confianza media" id="294" name="Google Shape;294;p23"/>
          <p:cNvPicPr preferRelativeResize="0"/>
          <p:nvPr/>
        </p:nvPicPr>
        <p:blipFill rotWithShape="1">
          <a:blip r:embed="rId3">
            <a:alphaModFix amt="50000"/>
          </a:blip>
          <a:srcRect b="0" l="0" r="0" t="0"/>
          <a:stretch/>
        </p:blipFill>
        <p:spPr>
          <a:xfrm>
            <a:off x="0" y="-30773"/>
            <a:ext cx="18288000" cy="13716000"/>
          </a:xfrm>
          <a:prstGeom prst="rect">
            <a:avLst/>
          </a:prstGeom>
          <a:noFill/>
          <a:ln>
            <a:noFill/>
          </a:ln>
        </p:spPr>
      </p:pic>
      <p:sp>
        <p:nvSpPr>
          <p:cNvPr id="295" name="Google Shape;295;p23"/>
          <p:cNvSpPr txBox="1"/>
          <p:nvPr/>
        </p:nvSpPr>
        <p:spPr>
          <a:xfrm>
            <a:off x="4451600" y="2970356"/>
            <a:ext cx="1109400" cy="59106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Clr>
                <a:srgbClr val="000000"/>
              </a:buClr>
              <a:buSzPts val="37500"/>
              <a:buFont typeface="Arial"/>
              <a:buNone/>
            </a:pPr>
            <a:r>
              <a:rPr b="0" i="0" lang="en-US" sz="37500" u="none" cap="none" strike="noStrike">
                <a:solidFill>
                  <a:srgbClr val="204795"/>
                </a:solidFill>
                <a:latin typeface="Calibri"/>
                <a:ea typeface="Calibri"/>
                <a:cs typeface="Calibri"/>
                <a:sym typeface="Calibri"/>
              </a:rPr>
              <a:t>3</a:t>
            </a:r>
            <a:endParaRPr b="0" i="0" sz="2100" u="none" cap="none" strike="noStrike">
              <a:solidFill>
                <a:srgbClr val="204795"/>
              </a:solidFill>
              <a:latin typeface="Arial"/>
              <a:ea typeface="Arial"/>
              <a:cs typeface="Arial"/>
              <a:sym typeface="Arial"/>
            </a:endParaRPr>
          </a:p>
        </p:txBody>
      </p:sp>
      <p:sp>
        <p:nvSpPr>
          <p:cNvPr id="296" name="Google Shape;296;p23"/>
          <p:cNvSpPr/>
          <p:nvPr/>
        </p:nvSpPr>
        <p:spPr>
          <a:xfrm>
            <a:off x="7455681" y="3007287"/>
            <a:ext cx="8935200" cy="4616700"/>
          </a:xfrm>
          <a:prstGeom prst="rect">
            <a:avLst/>
          </a:prstGeom>
          <a:noFill/>
          <a:ln>
            <a:noFill/>
          </a:ln>
        </p:spPr>
        <p:txBody>
          <a:bodyPr anchorCtr="0" anchor="t"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8100"/>
              <a:buFont typeface="Arial"/>
              <a:buNone/>
            </a:pPr>
            <a:br>
              <a:rPr b="1" i="0" lang="en-US" sz="8100" u="none" cap="none" strike="noStrike">
                <a:solidFill>
                  <a:srgbClr val="153451"/>
                </a:solidFill>
                <a:latin typeface="Libre Franklin Medium"/>
                <a:ea typeface="Libre Franklin Medium"/>
                <a:cs typeface="Libre Franklin Medium"/>
                <a:sym typeface="Libre Franklin Medium"/>
              </a:rPr>
            </a:br>
            <a:r>
              <a:rPr b="1" i="0" lang="en-US" sz="9000" u="none" cap="none" strike="noStrike">
                <a:solidFill>
                  <a:srgbClr val="204795"/>
                </a:solidFill>
                <a:latin typeface="Libre Franklin Medium"/>
                <a:ea typeface="Libre Franklin Medium"/>
                <a:cs typeface="Libre Franklin Medium"/>
                <a:sym typeface="Libre Franklin Medium"/>
              </a:rPr>
              <a:t>El proyecto</a:t>
            </a:r>
            <a:endParaRPr b="1" i="0" sz="9000" u="none" cap="none" strike="noStrike">
              <a:solidFill>
                <a:srgbClr val="204795"/>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rgbClr val="000000"/>
              </a:buClr>
              <a:buSzPts val="8100"/>
              <a:buFont typeface="Arial"/>
              <a:buNone/>
            </a:pPr>
            <a:r>
              <a:t/>
            </a:r>
            <a:endParaRPr b="1" i="0" sz="9000" u="none" cap="none" strike="noStrike">
              <a:solidFill>
                <a:srgbClr val="204795"/>
              </a:solidFill>
              <a:latin typeface="Libre Franklin Medium"/>
              <a:ea typeface="Libre Franklin Medium"/>
              <a:cs typeface="Libre Franklin Medium"/>
              <a:sym typeface="Libre Franklin Medium"/>
            </a:endParaRPr>
          </a:p>
        </p:txBody>
      </p:sp>
      <p:grpSp>
        <p:nvGrpSpPr>
          <p:cNvPr id="297" name="Google Shape;297;p23"/>
          <p:cNvGrpSpPr/>
          <p:nvPr/>
        </p:nvGrpSpPr>
        <p:grpSpPr>
          <a:xfrm>
            <a:off x="-285112" y="9543558"/>
            <a:ext cx="18685129" cy="805317"/>
            <a:chOff x="-113875" y="6362372"/>
            <a:chExt cx="12456753" cy="536878"/>
          </a:xfrm>
        </p:grpSpPr>
        <p:sp>
          <p:nvSpPr>
            <p:cNvPr id="298" name="Google Shape;298;p23"/>
            <p:cNvSpPr/>
            <p:nvPr/>
          </p:nvSpPr>
          <p:spPr>
            <a:xfrm>
              <a:off x="-113875" y="6369450"/>
              <a:ext cx="4551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299" name="Google Shape;299;p23"/>
            <p:cNvPicPr preferRelativeResize="0"/>
            <p:nvPr/>
          </p:nvPicPr>
          <p:blipFill rotWithShape="1">
            <a:blip r:embed="rId4">
              <a:alphaModFix/>
            </a:blip>
            <a:srcRect b="0" l="0" r="0" t="0"/>
            <a:stretch/>
          </p:blipFill>
          <p:spPr>
            <a:xfrm>
              <a:off x="228600" y="6365677"/>
              <a:ext cx="680350" cy="471810"/>
            </a:xfrm>
            <a:prstGeom prst="rect">
              <a:avLst/>
            </a:prstGeom>
            <a:noFill/>
            <a:ln>
              <a:noFill/>
            </a:ln>
          </p:spPr>
        </p:pic>
        <p:pic>
          <p:nvPicPr>
            <p:cNvPr id="300" name="Google Shape;300;p23"/>
            <p:cNvPicPr preferRelativeResize="0"/>
            <p:nvPr/>
          </p:nvPicPr>
          <p:blipFill rotWithShape="1">
            <a:blip r:embed="rId5">
              <a:alphaModFix/>
            </a:blip>
            <a:srcRect b="0" l="0" r="0" t="0"/>
            <a:stretch/>
          </p:blipFill>
          <p:spPr>
            <a:xfrm>
              <a:off x="1121899" y="6399549"/>
              <a:ext cx="791071" cy="469593"/>
            </a:xfrm>
            <a:prstGeom prst="rect">
              <a:avLst/>
            </a:prstGeom>
            <a:noFill/>
            <a:ln>
              <a:noFill/>
            </a:ln>
          </p:spPr>
        </p:pic>
        <p:pic>
          <p:nvPicPr>
            <p:cNvPr id="301" name="Google Shape;301;p23"/>
            <p:cNvPicPr preferRelativeResize="0"/>
            <p:nvPr/>
          </p:nvPicPr>
          <p:blipFill rotWithShape="1">
            <a:blip r:embed="rId6">
              <a:alphaModFix/>
            </a:blip>
            <a:srcRect b="0" l="0" r="0" t="0"/>
            <a:stretch/>
          </p:blipFill>
          <p:spPr>
            <a:xfrm>
              <a:off x="2022020" y="6416974"/>
              <a:ext cx="1001218" cy="420511"/>
            </a:xfrm>
            <a:prstGeom prst="rect">
              <a:avLst/>
            </a:prstGeom>
            <a:noFill/>
            <a:ln>
              <a:noFill/>
            </a:ln>
          </p:spPr>
        </p:pic>
        <p:pic>
          <p:nvPicPr>
            <p:cNvPr id="302" name="Google Shape;302;p23"/>
            <p:cNvPicPr preferRelativeResize="0"/>
            <p:nvPr/>
          </p:nvPicPr>
          <p:blipFill rotWithShape="1">
            <a:blip r:embed="rId7">
              <a:alphaModFix/>
            </a:blip>
            <a:srcRect b="0" l="0" r="0" t="0"/>
            <a:stretch/>
          </p:blipFill>
          <p:spPr>
            <a:xfrm>
              <a:off x="3087399" y="6416974"/>
              <a:ext cx="677281" cy="408416"/>
            </a:xfrm>
            <a:prstGeom prst="rect">
              <a:avLst/>
            </a:prstGeom>
            <a:noFill/>
            <a:ln>
              <a:noFill/>
            </a:ln>
          </p:spPr>
        </p:pic>
        <p:pic>
          <p:nvPicPr>
            <p:cNvPr id="303" name="Google Shape;303;p23"/>
            <p:cNvPicPr preferRelativeResize="0"/>
            <p:nvPr/>
          </p:nvPicPr>
          <p:blipFill rotWithShape="1">
            <a:blip r:embed="rId8">
              <a:alphaModFix/>
            </a:blip>
            <a:srcRect b="0" l="0" r="7561" t="0"/>
            <a:stretch/>
          </p:blipFill>
          <p:spPr>
            <a:xfrm>
              <a:off x="4293354" y="6362372"/>
              <a:ext cx="8049523" cy="529716"/>
            </a:xfrm>
            <a:prstGeom prst="rect">
              <a:avLst/>
            </a:prstGeom>
            <a:noFill/>
            <a:ln>
              <a:noFill/>
            </a:ln>
          </p:spPr>
        </p:pic>
      </p:grpSp>
      <p:pic>
        <p:nvPicPr>
          <p:cNvPr id="304" name="Google Shape;304;p23"/>
          <p:cNvPicPr preferRelativeResize="0"/>
          <p:nvPr/>
        </p:nvPicPr>
        <p:blipFill rotWithShape="1">
          <a:blip r:embed="rId9">
            <a:alphaModFix/>
          </a:blip>
          <a:srcRect b="0" l="0" r="0" t="0"/>
          <a:stretch/>
        </p:blipFill>
        <p:spPr>
          <a:xfrm>
            <a:off x="3" y="0"/>
            <a:ext cx="1747575" cy="151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grpSp>
        <p:nvGrpSpPr>
          <p:cNvPr id="309" name="Google Shape;309;p24"/>
          <p:cNvGrpSpPr/>
          <p:nvPr/>
        </p:nvGrpSpPr>
        <p:grpSpPr>
          <a:xfrm>
            <a:off x="0" y="9543558"/>
            <a:ext cx="18514316" cy="805317"/>
            <a:chOff x="0" y="6362372"/>
            <a:chExt cx="12342878" cy="536878"/>
          </a:xfrm>
        </p:grpSpPr>
        <p:sp>
          <p:nvSpPr>
            <p:cNvPr id="310" name="Google Shape;310;p24"/>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311" name="Google Shape;311;p24"/>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312" name="Google Shape;312;p24"/>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313" name="Google Shape;313;p24"/>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314" name="Google Shape;314;p24"/>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315" name="Google Shape;315;p24"/>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316" name="Google Shape;316;p24"/>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317" name="Google Shape;317;p24"/>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318" name="Google Shape;318;p24"/>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319" name="Google Shape;319;p24"/>
          <p:cNvSpPr txBox="1"/>
          <p:nvPr/>
        </p:nvSpPr>
        <p:spPr>
          <a:xfrm>
            <a:off x="6164213" y="642938"/>
            <a:ext cx="7150500" cy="1185300"/>
          </a:xfrm>
          <a:prstGeom prst="rect">
            <a:avLst/>
          </a:prstGeom>
          <a:noFill/>
          <a:ln>
            <a:noFill/>
          </a:ln>
        </p:spPr>
        <p:txBody>
          <a:bodyPr anchorCtr="0" anchor="t" bIns="137150" lIns="137150" spcFirstLastPara="1" rIns="137150" wrap="square" tIns="137150">
            <a:spAutoFit/>
          </a:bodyPr>
          <a:lstStyle/>
          <a:p>
            <a:pPr indent="0" lvl="0" marL="0" marR="0" rtl="0" algn="l">
              <a:lnSpc>
                <a:spcPct val="100000"/>
              </a:lnSpc>
              <a:spcBef>
                <a:spcPts val="0"/>
              </a:spcBef>
              <a:spcAft>
                <a:spcPts val="0"/>
              </a:spcAft>
              <a:buClr>
                <a:srgbClr val="000000"/>
              </a:buClr>
              <a:buSzPts val="5900"/>
              <a:buFont typeface="Arial"/>
              <a:buNone/>
            </a:pPr>
            <a:r>
              <a:rPr b="1" i="0" lang="en-US" sz="5900" u="none" cap="none" strike="noStrike">
                <a:solidFill>
                  <a:srgbClr val="204795"/>
                </a:solidFill>
                <a:latin typeface="Libre Franklin Medium"/>
                <a:ea typeface="Libre Franklin Medium"/>
                <a:cs typeface="Libre Franklin Medium"/>
                <a:sym typeface="Libre Franklin Medium"/>
              </a:rPr>
              <a:t>Proyecto RÍO-RÚA</a:t>
            </a:r>
            <a:endParaRPr b="0" i="0" sz="800" u="none" cap="none" strike="noStrike">
              <a:solidFill>
                <a:srgbClr val="000000"/>
              </a:solidFill>
              <a:latin typeface="Arial"/>
              <a:ea typeface="Arial"/>
              <a:cs typeface="Arial"/>
              <a:sym typeface="Arial"/>
            </a:endParaRPr>
          </a:p>
        </p:txBody>
      </p:sp>
      <p:sp>
        <p:nvSpPr>
          <p:cNvPr id="320" name="Google Shape;320;p24"/>
          <p:cNvSpPr txBox="1"/>
          <p:nvPr/>
        </p:nvSpPr>
        <p:spPr>
          <a:xfrm>
            <a:off x="820200" y="1934250"/>
            <a:ext cx="16416600" cy="8758200"/>
          </a:xfrm>
          <a:prstGeom prst="rect">
            <a:avLst/>
          </a:prstGeom>
          <a:noFill/>
          <a:ln>
            <a:noFill/>
          </a:ln>
        </p:spPr>
        <p:txBody>
          <a:bodyPr anchorCtr="0" anchor="t" bIns="137150" lIns="137150" spcFirstLastPara="1" rIns="137150" wrap="square" tIns="137150">
            <a:spAutoFit/>
          </a:bodyPr>
          <a:lstStyle/>
          <a:p>
            <a:pPr indent="-533400" lvl="0" marL="685800" marR="0" rtl="0" algn="l">
              <a:lnSpc>
                <a:spcPct val="100000"/>
              </a:lnSpc>
              <a:spcBef>
                <a:spcPts val="0"/>
              </a:spcBef>
              <a:spcAft>
                <a:spcPts val="0"/>
              </a:spcAft>
              <a:buClr>
                <a:schemeClr val="dk1"/>
              </a:buClr>
              <a:buSzPts val="3000"/>
              <a:buFont typeface="Calibri"/>
              <a:buChar char="●"/>
            </a:pPr>
            <a:r>
              <a:rPr b="1" i="0" lang="en-US" sz="2900" u="none" cap="none" strike="noStrike">
                <a:solidFill>
                  <a:srgbClr val="204795"/>
                </a:solidFill>
                <a:latin typeface="Calibri"/>
                <a:ea typeface="Calibri"/>
                <a:cs typeface="Calibri"/>
                <a:sym typeface="Calibri"/>
              </a:rPr>
              <a:t>Proyecto Fundación Biodiversidad MITECO</a:t>
            </a:r>
            <a:endParaRPr b="1" i="0" sz="2900" u="none" cap="none" strike="noStrike">
              <a:solidFill>
                <a:srgbClr val="204795"/>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2700"/>
              <a:buFont typeface="Arial"/>
              <a:buNone/>
            </a:pPr>
            <a:r>
              <a:t/>
            </a:r>
            <a:endParaRPr b="1" i="0" sz="2900" u="none" cap="none" strike="noStrike">
              <a:solidFill>
                <a:srgbClr val="204795"/>
              </a:solidFill>
              <a:latin typeface="Calibri"/>
              <a:ea typeface="Calibri"/>
              <a:cs typeface="Calibri"/>
              <a:sym typeface="Calibri"/>
            </a:endParaRPr>
          </a:p>
          <a:p>
            <a:pPr indent="0" lvl="0" marL="1371600" marR="0" rtl="0" algn="ctr">
              <a:lnSpc>
                <a:spcPct val="100000"/>
              </a:lnSpc>
              <a:spcBef>
                <a:spcPts val="0"/>
              </a:spcBef>
              <a:spcAft>
                <a:spcPts val="0"/>
              </a:spcAft>
              <a:buClr>
                <a:srgbClr val="000000"/>
              </a:buClr>
              <a:buSzPts val="3000"/>
              <a:buFont typeface="Arial"/>
              <a:buNone/>
            </a:pPr>
            <a:r>
              <a:rPr b="1" i="0" lang="en-US" sz="3200" u="none" cap="none" strike="noStrike">
                <a:solidFill>
                  <a:schemeClr val="dk1"/>
                </a:solidFill>
                <a:latin typeface="Calibri"/>
                <a:ea typeface="Calibri"/>
                <a:cs typeface="Calibri"/>
                <a:sym typeface="Calibri"/>
              </a:rPr>
              <a:t>Renaturalización del tramo urbano del río e integración funcional en la ciudad convirtiéndolo en un cinturón verde-azul</a:t>
            </a:r>
            <a:endParaRPr b="1" i="0" sz="3200" u="none" cap="none" strike="noStrike">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2900"/>
              <a:buFont typeface="Arial"/>
              <a:buNone/>
            </a:pPr>
            <a:r>
              <a:t/>
            </a:r>
            <a:endParaRPr b="0" i="0" sz="3000" u="none" cap="none" strike="noStrike">
              <a:solidFill>
                <a:schemeClr val="dk1"/>
              </a:solidFill>
              <a:latin typeface="Calibri"/>
              <a:ea typeface="Calibri"/>
              <a:cs typeface="Calibri"/>
              <a:sym typeface="Calibri"/>
            </a:endParaRPr>
          </a:p>
          <a:p>
            <a:pPr indent="-533400" lvl="0" marL="685800" marR="0" rtl="0" algn="l">
              <a:lnSpc>
                <a:spcPct val="100000"/>
              </a:lnSpc>
              <a:spcBef>
                <a:spcPts val="0"/>
              </a:spcBef>
              <a:spcAft>
                <a:spcPts val="0"/>
              </a:spcAft>
              <a:buClr>
                <a:schemeClr val="dk1"/>
              </a:buClr>
              <a:buSzPts val="3000"/>
              <a:buFont typeface="Calibri"/>
              <a:buChar char="●"/>
            </a:pPr>
            <a:r>
              <a:rPr b="1" i="0" lang="en-US" sz="2900" u="none" cap="none" strike="noStrike">
                <a:solidFill>
                  <a:srgbClr val="204795"/>
                </a:solidFill>
                <a:latin typeface="Calibri"/>
                <a:ea typeface="Calibri"/>
                <a:cs typeface="Calibri"/>
                <a:sym typeface="Calibri"/>
              </a:rPr>
              <a:t>Objetivos:</a:t>
            </a:r>
            <a:endParaRPr b="1" i="0" sz="2900" u="none" cap="none" strike="noStrike">
              <a:solidFill>
                <a:srgbClr val="204795"/>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900"/>
              <a:buFont typeface="Arial"/>
              <a:buNone/>
            </a:pPr>
            <a:r>
              <a:t/>
            </a:r>
            <a:endParaRPr b="1" i="0" sz="1100" u="none" cap="none" strike="noStrike">
              <a:solidFill>
                <a:srgbClr val="204795"/>
              </a:solidFill>
              <a:latin typeface="Calibri"/>
              <a:ea typeface="Calibri"/>
              <a:cs typeface="Calibri"/>
              <a:sym typeface="Calibri"/>
            </a:endParaRPr>
          </a:p>
          <a:p>
            <a:pPr indent="-533400" lvl="0" marL="1371600" marR="0" rtl="0" algn="l">
              <a:lnSpc>
                <a:spcPct val="100000"/>
              </a:lnSpc>
              <a:spcBef>
                <a:spcPts val="0"/>
              </a:spcBef>
              <a:spcAft>
                <a:spcPts val="0"/>
              </a:spcAft>
              <a:buClr>
                <a:srgbClr val="2963C6"/>
              </a:buClr>
              <a:buSzPts val="3000"/>
              <a:buFont typeface="Calibri"/>
              <a:buChar char="➔"/>
            </a:pPr>
            <a:r>
              <a:rPr b="1" i="0" lang="en-US" sz="3000" u="none" cap="none" strike="noStrike">
                <a:solidFill>
                  <a:schemeClr val="dk1"/>
                </a:solidFill>
                <a:latin typeface="Calibri"/>
                <a:ea typeface="Calibri"/>
                <a:cs typeface="Calibri"/>
                <a:sym typeface="Calibri"/>
              </a:rPr>
              <a:t>Poner en valor la riqueza</a:t>
            </a:r>
            <a:r>
              <a:rPr b="0" i="0" lang="en-US" sz="3000" u="none" cap="none" strike="noStrike">
                <a:solidFill>
                  <a:schemeClr val="dk1"/>
                </a:solidFill>
                <a:latin typeface="Calibri"/>
                <a:ea typeface="Calibri"/>
                <a:cs typeface="Calibri"/>
                <a:sym typeface="Calibri"/>
              </a:rPr>
              <a:t> de la biodiversidad y el ecosistema fluvial del río Sequillo</a:t>
            </a:r>
            <a:endParaRPr b="0" i="0" sz="3000" u="none" cap="none" strike="noStrike">
              <a:solidFill>
                <a:schemeClr val="dk1"/>
              </a:solidFill>
              <a:latin typeface="Calibri"/>
              <a:ea typeface="Calibri"/>
              <a:cs typeface="Calibri"/>
              <a:sym typeface="Calibri"/>
            </a:endParaRPr>
          </a:p>
          <a:p>
            <a:pPr indent="-533400" lvl="0" marL="1371600" marR="0" rtl="0" algn="l">
              <a:lnSpc>
                <a:spcPct val="100000"/>
              </a:lnSpc>
              <a:spcBef>
                <a:spcPts val="0"/>
              </a:spcBef>
              <a:spcAft>
                <a:spcPts val="0"/>
              </a:spcAft>
              <a:buClr>
                <a:srgbClr val="2963C6"/>
              </a:buClr>
              <a:buSzPts val="3000"/>
              <a:buFont typeface="Calibri"/>
              <a:buChar char="➔"/>
            </a:pPr>
            <a:r>
              <a:rPr b="1" i="0" lang="en-US" sz="3000" u="none" cap="none" strike="noStrike">
                <a:solidFill>
                  <a:schemeClr val="dk1"/>
                </a:solidFill>
                <a:latin typeface="Calibri"/>
                <a:ea typeface="Calibri"/>
                <a:cs typeface="Calibri"/>
                <a:sym typeface="Calibri"/>
              </a:rPr>
              <a:t>Reducir la vulnerabilidad</a:t>
            </a:r>
            <a:r>
              <a:rPr b="0" i="0" lang="en-US" sz="3000" u="none" cap="none" strike="noStrike">
                <a:solidFill>
                  <a:schemeClr val="dk1"/>
                </a:solidFill>
                <a:latin typeface="Calibri"/>
                <a:ea typeface="Calibri"/>
                <a:cs typeface="Calibri"/>
                <a:sym typeface="Calibri"/>
              </a:rPr>
              <a:t> frente al cambio global mediante la implantación de soluciones basadas en la naturaleza</a:t>
            </a:r>
            <a:endParaRPr b="0" i="0" sz="3000" u="none" cap="none" strike="noStrike">
              <a:solidFill>
                <a:schemeClr val="dk1"/>
              </a:solidFill>
              <a:latin typeface="Calibri"/>
              <a:ea typeface="Calibri"/>
              <a:cs typeface="Calibri"/>
              <a:sym typeface="Calibri"/>
            </a:endParaRPr>
          </a:p>
          <a:p>
            <a:pPr indent="-533400" lvl="0" marL="1371600" marR="0" rtl="0" algn="l">
              <a:lnSpc>
                <a:spcPct val="100000"/>
              </a:lnSpc>
              <a:spcBef>
                <a:spcPts val="0"/>
              </a:spcBef>
              <a:spcAft>
                <a:spcPts val="0"/>
              </a:spcAft>
              <a:buClr>
                <a:srgbClr val="2963C6"/>
              </a:buClr>
              <a:buSzPts val="3000"/>
              <a:buFont typeface="Calibri"/>
              <a:buChar char="➔"/>
            </a:pPr>
            <a:r>
              <a:rPr b="0" i="0" lang="en-US" sz="3000" u="none" cap="none" strike="noStrike">
                <a:solidFill>
                  <a:schemeClr val="dk1"/>
                </a:solidFill>
                <a:latin typeface="Calibri"/>
                <a:ea typeface="Calibri"/>
                <a:cs typeface="Calibri"/>
                <a:sym typeface="Calibri"/>
              </a:rPr>
              <a:t>Generar </a:t>
            </a:r>
            <a:r>
              <a:rPr b="1" i="0" lang="en-US" sz="3000" u="none" cap="none" strike="noStrike">
                <a:solidFill>
                  <a:schemeClr val="dk1"/>
                </a:solidFill>
                <a:latin typeface="Calibri"/>
                <a:ea typeface="Calibri"/>
                <a:cs typeface="Calibri"/>
                <a:sym typeface="Calibri"/>
              </a:rPr>
              <a:t>herramientas de planificación</a:t>
            </a:r>
            <a:endParaRPr b="1" i="0" sz="3000" u="none" cap="none" strike="noStrike">
              <a:solidFill>
                <a:schemeClr val="dk1"/>
              </a:solidFill>
              <a:latin typeface="Calibri"/>
              <a:ea typeface="Calibri"/>
              <a:cs typeface="Calibri"/>
              <a:sym typeface="Calibri"/>
            </a:endParaRPr>
          </a:p>
          <a:p>
            <a:pPr indent="-533400" lvl="0" marL="1371600" marR="0" rtl="0" algn="l">
              <a:lnSpc>
                <a:spcPct val="100000"/>
              </a:lnSpc>
              <a:spcBef>
                <a:spcPts val="0"/>
              </a:spcBef>
              <a:spcAft>
                <a:spcPts val="0"/>
              </a:spcAft>
              <a:buClr>
                <a:srgbClr val="2963C6"/>
              </a:buClr>
              <a:buSzPts val="3000"/>
              <a:buFont typeface="Calibri"/>
              <a:buChar char="➔"/>
            </a:pPr>
            <a:r>
              <a:rPr b="1" i="0" lang="en-US" sz="3000" u="none" cap="none" strike="noStrike">
                <a:solidFill>
                  <a:schemeClr val="dk1"/>
                </a:solidFill>
                <a:latin typeface="Calibri"/>
                <a:ea typeface="Calibri"/>
                <a:cs typeface="Calibri"/>
                <a:sym typeface="Calibri"/>
              </a:rPr>
              <a:t>Mitigar el riesgo de inundaciones</a:t>
            </a:r>
            <a:r>
              <a:rPr b="0" i="0" lang="en-US" sz="3000" u="none" cap="none" strike="noStrike">
                <a:solidFill>
                  <a:schemeClr val="dk1"/>
                </a:solidFill>
                <a:latin typeface="Calibri"/>
                <a:ea typeface="Calibri"/>
                <a:cs typeface="Calibri"/>
                <a:sym typeface="Calibri"/>
              </a:rPr>
              <a:t> para proteger el patrimonio histórico y arquitectónico de la ciudad</a:t>
            </a:r>
            <a:endParaRPr b="0" i="0" sz="3000" u="none" cap="none" strike="noStrike">
              <a:solidFill>
                <a:schemeClr val="dk1"/>
              </a:solidFill>
              <a:latin typeface="Calibri"/>
              <a:ea typeface="Calibri"/>
              <a:cs typeface="Calibri"/>
              <a:sym typeface="Calibri"/>
            </a:endParaRPr>
          </a:p>
          <a:p>
            <a:pPr indent="-533400" lvl="0" marL="1371600" marR="0" rtl="0" algn="l">
              <a:lnSpc>
                <a:spcPct val="100000"/>
              </a:lnSpc>
              <a:spcBef>
                <a:spcPts val="0"/>
              </a:spcBef>
              <a:spcAft>
                <a:spcPts val="0"/>
              </a:spcAft>
              <a:buClr>
                <a:srgbClr val="2963C6"/>
              </a:buClr>
              <a:buSzPts val="3000"/>
              <a:buFont typeface="Calibri"/>
              <a:buChar char="➔"/>
            </a:pPr>
            <a:r>
              <a:rPr b="0" i="0" lang="en-US" sz="3000" u="none" cap="none" strike="noStrike">
                <a:solidFill>
                  <a:schemeClr val="dk1"/>
                </a:solidFill>
                <a:latin typeface="Calibri"/>
                <a:ea typeface="Calibri"/>
                <a:cs typeface="Calibri"/>
                <a:sym typeface="Calibri"/>
              </a:rPr>
              <a:t>Aumentar la concienciación, compromiso público, la conciencia de riesgo y la participación activa de la comunidad</a:t>
            </a:r>
            <a:endParaRPr b="0" i="0" sz="3000" u="none" cap="none" strike="noStrike">
              <a:solidFill>
                <a:schemeClr val="dk1"/>
              </a:solidFill>
              <a:latin typeface="Calibri"/>
              <a:ea typeface="Calibri"/>
              <a:cs typeface="Calibri"/>
              <a:sym typeface="Calibri"/>
            </a:endParaRPr>
          </a:p>
          <a:p>
            <a:pPr indent="-533400" lvl="0" marL="1371600" marR="0" rtl="0" algn="l">
              <a:lnSpc>
                <a:spcPct val="100000"/>
              </a:lnSpc>
              <a:spcBef>
                <a:spcPts val="0"/>
              </a:spcBef>
              <a:spcAft>
                <a:spcPts val="0"/>
              </a:spcAft>
              <a:buClr>
                <a:srgbClr val="2963C6"/>
              </a:buClr>
              <a:buSzPts val="3000"/>
              <a:buFont typeface="Calibri"/>
              <a:buChar char="➔"/>
            </a:pPr>
            <a:r>
              <a:rPr b="1" i="0" lang="en-US" sz="3000" u="none" cap="none" strike="noStrike">
                <a:solidFill>
                  <a:schemeClr val="dk1"/>
                </a:solidFill>
                <a:latin typeface="Calibri"/>
                <a:ea typeface="Calibri"/>
                <a:cs typeface="Calibri"/>
                <a:sym typeface="Calibri"/>
              </a:rPr>
              <a:t>Mejorar</a:t>
            </a:r>
            <a:r>
              <a:rPr b="0" i="0" lang="en-US" sz="3000" u="none" cap="none" strike="noStrike">
                <a:solidFill>
                  <a:schemeClr val="dk1"/>
                </a:solidFill>
                <a:latin typeface="Calibri"/>
                <a:ea typeface="Calibri"/>
                <a:cs typeface="Calibri"/>
                <a:sym typeface="Calibri"/>
              </a:rPr>
              <a:t> la </a:t>
            </a:r>
            <a:r>
              <a:rPr b="1" i="0" lang="en-US" sz="3000" u="none" cap="none" strike="noStrike">
                <a:solidFill>
                  <a:schemeClr val="dk1"/>
                </a:solidFill>
                <a:latin typeface="Calibri"/>
                <a:ea typeface="Calibri"/>
                <a:cs typeface="Calibri"/>
                <a:sym typeface="Calibri"/>
              </a:rPr>
              <a:t>resiliencia urbana</a:t>
            </a:r>
            <a:endParaRPr b="0" i="0" sz="3000" u="none" cap="none" strike="noStrike">
              <a:solidFill>
                <a:schemeClr val="dk1"/>
              </a:solidFill>
              <a:latin typeface="Calibri"/>
              <a:ea typeface="Calibri"/>
              <a:cs typeface="Calibri"/>
              <a:sym typeface="Calibri"/>
            </a:endParaRPr>
          </a:p>
          <a:p>
            <a:pPr indent="0" lvl="0" marL="137160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Mapa&#10;&#10;Descripción generada automáticamente" id="325" name="Google Shape;325;p25"/>
          <p:cNvPicPr preferRelativeResize="0"/>
          <p:nvPr/>
        </p:nvPicPr>
        <p:blipFill rotWithShape="1">
          <a:blip r:embed="rId3">
            <a:alphaModFix/>
          </a:blip>
          <a:srcRect b="0" l="10724" r="22746" t="0"/>
          <a:stretch/>
        </p:blipFill>
        <p:spPr>
          <a:xfrm>
            <a:off x="9221288" y="0"/>
            <a:ext cx="9066711" cy="9641063"/>
          </a:xfrm>
          <a:prstGeom prst="rect">
            <a:avLst/>
          </a:prstGeom>
          <a:noFill/>
          <a:ln>
            <a:noFill/>
          </a:ln>
        </p:spPr>
      </p:pic>
      <p:grpSp>
        <p:nvGrpSpPr>
          <p:cNvPr id="326" name="Google Shape;326;p25"/>
          <p:cNvGrpSpPr/>
          <p:nvPr/>
        </p:nvGrpSpPr>
        <p:grpSpPr>
          <a:xfrm>
            <a:off x="0" y="9543558"/>
            <a:ext cx="18514316" cy="805317"/>
            <a:chOff x="0" y="6362372"/>
            <a:chExt cx="12342878" cy="536878"/>
          </a:xfrm>
        </p:grpSpPr>
        <p:sp>
          <p:nvSpPr>
            <p:cNvPr id="327" name="Google Shape;327;p25"/>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328" name="Google Shape;328;p25"/>
            <p:cNvPicPr preferRelativeResize="0"/>
            <p:nvPr/>
          </p:nvPicPr>
          <p:blipFill rotWithShape="1">
            <a:blip r:embed="rId4">
              <a:alphaModFix/>
            </a:blip>
            <a:srcRect b="0" l="0" r="0" t="0"/>
            <a:stretch/>
          </p:blipFill>
          <p:spPr>
            <a:xfrm>
              <a:off x="228600" y="6365677"/>
              <a:ext cx="680350" cy="471810"/>
            </a:xfrm>
            <a:prstGeom prst="rect">
              <a:avLst/>
            </a:prstGeom>
            <a:noFill/>
            <a:ln>
              <a:noFill/>
            </a:ln>
          </p:spPr>
        </p:pic>
        <p:pic>
          <p:nvPicPr>
            <p:cNvPr id="329" name="Google Shape;329;p25"/>
            <p:cNvPicPr preferRelativeResize="0"/>
            <p:nvPr/>
          </p:nvPicPr>
          <p:blipFill rotWithShape="1">
            <a:blip r:embed="rId5">
              <a:alphaModFix/>
            </a:blip>
            <a:srcRect b="0" l="0" r="0" t="0"/>
            <a:stretch/>
          </p:blipFill>
          <p:spPr>
            <a:xfrm>
              <a:off x="1121899" y="6399549"/>
              <a:ext cx="791071" cy="469593"/>
            </a:xfrm>
            <a:prstGeom prst="rect">
              <a:avLst/>
            </a:prstGeom>
            <a:noFill/>
            <a:ln>
              <a:noFill/>
            </a:ln>
          </p:spPr>
        </p:pic>
        <p:pic>
          <p:nvPicPr>
            <p:cNvPr id="330" name="Google Shape;330;p25"/>
            <p:cNvPicPr preferRelativeResize="0"/>
            <p:nvPr/>
          </p:nvPicPr>
          <p:blipFill rotWithShape="1">
            <a:blip r:embed="rId6">
              <a:alphaModFix/>
            </a:blip>
            <a:srcRect b="0" l="0" r="0" t="0"/>
            <a:stretch/>
          </p:blipFill>
          <p:spPr>
            <a:xfrm>
              <a:off x="2022020" y="6416974"/>
              <a:ext cx="1001218" cy="420511"/>
            </a:xfrm>
            <a:prstGeom prst="rect">
              <a:avLst/>
            </a:prstGeom>
            <a:noFill/>
            <a:ln>
              <a:noFill/>
            </a:ln>
          </p:spPr>
        </p:pic>
        <p:pic>
          <p:nvPicPr>
            <p:cNvPr id="331" name="Google Shape;331;p25"/>
            <p:cNvPicPr preferRelativeResize="0"/>
            <p:nvPr/>
          </p:nvPicPr>
          <p:blipFill rotWithShape="1">
            <a:blip r:embed="rId7">
              <a:alphaModFix/>
            </a:blip>
            <a:srcRect b="0" l="0" r="0" t="0"/>
            <a:stretch/>
          </p:blipFill>
          <p:spPr>
            <a:xfrm>
              <a:off x="3087399" y="6416974"/>
              <a:ext cx="677281" cy="408416"/>
            </a:xfrm>
            <a:prstGeom prst="rect">
              <a:avLst/>
            </a:prstGeom>
            <a:noFill/>
            <a:ln>
              <a:noFill/>
            </a:ln>
          </p:spPr>
        </p:pic>
        <p:pic>
          <p:nvPicPr>
            <p:cNvPr id="332" name="Google Shape;332;p25"/>
            <p:cNvPicPr preferRelativeResize="0"/>
            <p:nvPr/>
          </p:nvPicPr>
          <p:blipFill rotWithShape="1">
            <a:blip r:embed="rId8">
              <a:alphaModFix/>
            </a:blip>
            <a:srcRect b="0" l="0" r="7561" t="0"/>
            <a:stretch/>
          </p:blipFill>
          <p:spPr>
            <a:xfrm>
              <a:off x="4293354" y="6362372"/>
              <a:ext cx="8049523" cy="529716"/>
            </a:xfrm>
            <a:prstGeom prst="rect">
              <a:avLst/>
            </a:prstGeom>
            <a:noFill/>
            <a:ln>
              <a:noFill/>
            </a:ln>
          </p:spPr>
        </p:pic>
      </p:grpSp>
      <p:pic>
        <p:nvPicPr>
          <p:cNvPr id="333" name="Google Shape;333;p25"/>
          <p:cNvPicPr preferRelativeResize="0"/>
          <p:nvPr/>
        </p:nvPicPr>
        <p:blipFill rotWithShape="1">
          <a:blip r:embed="rId9">
            <a:alphaModFix/>
          </a:blip>
          <a:srcRect b="85191" l="0" r="84337" t="0"/>
          <a:stretch/>
        </p:blipFill>
        <p:spPr>
          <a:xfrm>
            <a:off x="0" y="0"/>
            <a:ext cx="2219701" cy="1477952"/>
          </a:xfrm>
          <a:prstGeom prst="rect">
            <a:avLst/>
          </a:prstGeom>
          <a:noFill/>
          <a:ln>
            <a:noFill/>
          </a:ln>
        </p:spPr>
      </p:pic>
      <p:pic>
        <p:nvPicPr>
          <p:cNvPr id="334" name="Google Shape;334;p25"/>
          <p:cNvPicPr preferRelativeResize="0"/>
          <p:nvPr/>
        </p:nvPicPr>
        <p:blipFill rotWithShape="1">
          <a:blip r:embed="rId10">
            <a:alphaModFix/>
          </a:blip>
          <a:srcRect b="0" l="0" r="0" t="0"/>
          <a:stretch/>
        </p:blipFill>
        <p:spPr>
          <a:xfrm>
            <a:off x="627978" y="188775"/>
            <a:ext cx="1747575" cy="1517775"/>
          </a:xfrm>
          <a:prstGeom prst="rect">
            <a:avLst/>
          </a:prstGeom>
          <a:noFill/>
          <a:ln>
            <a:noFill/>
          </a:ln>
        </p:spPr>
      </p:pic>
      <p:sp>
        <p:nvSpPr>
          <p:cNvPr id="335" name="Google Shape;335;p25"/>
          <p:cNvSpPr txBox="1"/>
          <p:nvPr/>
        </p:nvSpPr>
        <p:spPr>
          <a:xfrm>
            <a:off x="401588" y="2641875"/>
            <a:ext cx="8552700" cy="6372300"/>
          </a:xfrm>
          <a:prstGeom prst="rect">
            <a:avLst/>
          </a:prstGeom>
          <a:noFill/>
          <a:ln>
            <a:noFill/>
          </a:ln>
        </p:spPr>
        <p:txBody>
          <a:bodyPr anchorCtr="0" anchor="t" bIns="137150" lIns="137150" spcFirstLastPara="1" rIns="137150" wrap="square" tIns="137150">
            <a:spAutoFit/>
          </a:bodyPr>
          <a:lstStyle/>
          <a:p>
            <a:pPr indent="-552450" lvl="0" marL="685800" marR="0" rtl="0" algn="l">
              <a:lnSpc>
                <a:spcPct val="100000"/>
              </a:lnSpc>
              <a:spcBef>
                <a:spcPts val="0"/>
              </a:spcBef>
              <a:spcAft>
                <a:spcPts val="0"/>
              </a:spcAft>
              <a:buClr>
                <a:srgbClr val="FF0000"/>
              </a:buClr>
              <a:buSzPts val="3300"/>
              <a:buFont typeface="Calibri"/>
              <a:buChar char="●"/>
            </a:pPr>
            <a:r>
              <a:rPr b="1" lang="en-US" sz="3300">
                <a:solidFill>
                  <a:srgbClr val="FF0000"/>
                </a:solidFill>
                <a:latin typeface="Calibri"/>
                <a:ea typeface="Calibri"/>
                <a:cs typeface="Calibri"/>
                <a:sym typeface="Calibri"/>
              </a:rPr>
              <a:t>A1 - </a:t>
            </a:r>
            <a:r>
              <a:rPr b="1" i="0" lang="en-US" sz="3300" u="none" cap="none" strike="noStrike">
                <a:solidFill>
                  <a:srgbClr val="FF0000"/>
                </a:solidFill>
                <a:latin typeface="Calibri"/>
                <a:ea typeface="Calibri"/>
                <a:cs typeface="Calibri"/>
                <a:sym typeface="Calibri"/>
              </a:rPr>
              <a:t>Plan de Renaturalización urbana</a:t>
            </a:r>
            <a:endParaRPr b="1" i="0" sz="3300" u="none" cap="none" strike="noStrike">
              <a:solidFill>
                <a:srgbClr val="FF0000"/>
              </a:solidFill>
              <a:latin typeface="Calibri"/>
              <a:ea typeface="Calibri"/>
              <a:cs typeface="Calibri"/>
              <a:sym typeface="Calibri"/>
            </a:endParaRPr>
          </a:p>
          <a:p>
            <a:pPr indent="-552450" lvl="0" marL="685800" marR="0" rtl="0" algn="l">
              <a:lnSpc>
                <a:spcPct val="100000"/>
              </a:lnSpc>
              <a:spcBef>
                <a:spcPts val="0"/>
              </a:spcBef>
              <a:spcAft>
                <a:spcPts val="0"/>
              </a:spcAft>
              <a:buClr>
                <a:schemeClr val="dk1"/>
              </a:buClr>
              <a:buSzPts val="3300"/>
              <a:buFont typeface="Calibri"/>
              <a:buChar char="●"/>
            </a:pPr>
            <a:r>
              <a:rPr b="1" lang="en-US" sz="3300">
                <a:solidFill>
                  <a:schemeClr val="dk1"/>
                </a:solidFill>
                <a:latin typeface="Calibri"/>
                <a:ea typeface="Calibri"/>
                <a:cs typeface="Calibri"/>
                <a:sym typeface="Calibri"/>
              </a:rPr>
              <a:t>B1 - </a:t>
            </a:r>
            <a:r>
              <a:rPr b="1" i="0" lang="en-US" sz="3300" u="none" cap="none" strike="noStrike">
                <a:solidFill>
                  <a:schemeClr val="dk1"/>
                </a:solidFill>
                <a:latin typeface="Calibri"/>
                <a:ea typeface="Calibri"/>
                <a:cs typeface="Calibri"/>
                <a:sym typeface="Calibri"/>
              </a:rPr>
              <a:t>Recuperación del antiguo brazo del cauce del río Sequillo</a:t>
            </a:r>
            <a:endParaRPr b="0" i="0" sz="3300" u="none" cap="none" strike="noStrike">
              <a:solidFill>
                <a:schemeClr val="dk1"/>
              </a:solidFill>
              <a:latin typeface="Calibri"/>
              <a:ea typeface="Calibri"/>
              <a:cs typeface="Calibri"/>
              <a:sym typeface="Calibri"/>
            </a:endParaRPr>
          </a:p>
          <a:p>
            <a:pPr indent="-552450" lvl="0" marL="685800" marR="0" rtl="0" algn="l">
              <a:lnSpc>
                <a:spcPct val="100000"/>
              </a:lnSpc>
              <a:spcBef>
                <a:spcPts val="0"/>
              </a:spcBef>
              <a:spcAft>
                <a:spcPts val="0"/>
              </a:spcAft>
              <a:buClr>
                <a:schemeClr val="dk1"/>
              </a:buClr>
              <a:buSzPts val="3300"/>
              <a:buFont typeface="Calibri"/>
              <a:buChar char="●"/>
            </a:pPr>
            <a:r>
              <a:rPr b="1" lang="en-US" sz="3300">
                <a:solidFill>
                  <a:schemeClr val="dk1"/>
                </a:solidFill>
                <a:latin typeface="Calibri"/>
                <a:ea typeface="Calibri"/>
                <a:cs typeface="Calibri"/>
                <a:sym typeface="Calibri"/>
              </a:rPr>
              <a:t>B2 - </a:t>
            </a:r>
            <a:r>
              <a:rPr b="1" i="0" lang="en-US" sz="3300" u="none" cap="none" strike="noStrike">
                <a:solidFill>
                  <a:schemeClr val="dk1"/>
                </a:solidFill>
                <a:latin typeface="Calibri"/>
                <a:ea typeface="Calibri"/>
                <a:cs typeface="Calibri"/>
                <a:sym typeface="Calibri"/>
              </a:rPr>
              <a:t>Renaturalización del cauce y del entorno  del río Sequillo</a:t>
            </a:r>
            <a:endParaRPr b="1" i="0" sz="3300" u="none" cap="none" strike="noStrike">
              <a:solidFill>
                <a:schemeClr val="dk1"/>
              </a:solidFill>
              <a:latin typeface="Calibri"/>
              <a:ea typeface="Calibri"/>
              <a:cs typeface="Calibri"/>
              <a:sym typeface="Calibri"/>
            </a:endParaRPr>
          </a:p>
          <a:p>
            <a:pPr indent="-552450" lvl="0" marL="685800" marR="0" rtl="0" algn="l">
              <a:lnSpc>
                <a:spcPct val="100000"/>
              </a:lnSpc>
              <a:spcBef>
                <a:spcPts val="0"/>
              </a:spcBef>
              <a:spcAft>
                <a:spcPts val="0"/>
              </a:spcAft>
              <a:buClr>
                <a:schemeClr val="dk1"/>
              </a:buClr>
              <a:buSzPts val="3300"/>
              <a:buFont typeface="Calibri"/>
              <a:buChar char="●"/>
            </a:pPr>
            <a:r>
              <a:rPr b="1" lang="en-US" sz="3300">
                <a:solidFill>
                  <a:schemeClr val="dk1"/>
                </a:solidFill>
                <a:latin typeface="Calibri"/>
                <a:ea typeface="Calibri"/>
                <a:cs typeface="Calibri"/>
                <a:sym typeface="Calibri"/>
              </a:rPr>
              <a:t>B3 - </a:t>
            </a:r>
            <a:r>
              <a:rPr b="1" i="0" lang="en-US" sz="3300" u="none" cap="none" strike="noStrike">
                <a:solidFill>
                  <a:schemeClr val="dk1"/>
                </a:solidFill>
                <a:latin typeface="Calibri"/>
                <a:ea typeface="Calibri"/>
                <a:cs typeface="Calibri"/>
                <a:sym typeface="Calibri"/>
              </a:rPr>
              <a:t>Actuaciones de mitigación contra el riesgo de inundaciones (sobre edificios y bienes en zonas inundables)</a:t>
            </a:r>
            <a:endParaRPr b="1" i="0" sz="3300" u="none" cap="none" strike="noStrike">
              <a:solidFill>
                <a:schemeClr val="dk1"/>
              </a:solidFill>
              <a:latin typeface="Calibri"/>
              <a:ea typeface="Calibri"/>
              <a:cs typeface="Calibri"/>
              <a:sym typeface="Calibri"/>
            </a:endParaRPr>
          </a:p>
          <a:p>
            <a:pPr indent="-552450" lvl="0" marL="685800" marR="0" rtl="0" algn="l">
              <a:lnSpc>
                <a:spcPct val="100000"/>
              </a:lnSpc>
              <a:spcBef>
                <a:spcPts val="0"/>
              </a:spcBef>
              <a:spcAft>
                <a:spcPts val="0"/>
              </a:spcAft>
              <a:buClr>
                <a:schemeClr val="dk1"/>
              </a:buClr>
              <a:buSzPts val="3300"/>
              <a:buFont typeface="Calibri"/>
              <a:buChar char="●"/>
            </a:pPr>
            <a:r>
              <a:rPr b="1" lang="en-US" sz="3300">
                <a:solidFill>
                  <a:schemeClr val="dk1"/>
                </a:solidFill>
                <a:latin typeface="Calibri"/>
                <a:ea typeface="Calibri"/>
                <a:cs typeface="Calibri"/>
                <a:sym typeface="Calibri"/>
              </a:rPr>
              <a:t>C1 - </a:t>
            </a:r>
            <a:r>
              <a:rPr b="1" i="0" lang="en-US" sz="3300" u="none" cap="none" strike="noStrike">
                <a:solidFill>
                  <a:schemeClr val="dk1"/>
                </a:solidFill>
                <a:latin typeface="Calibri"/>
                <a:ea typeface="Calibri"/>
                <a:cs typeface="Calibri"/>
                <a:sym typeface="Calibri"/>
              </a:rPr>
              <a:t>Plan de Gobernanza y participación</a:t>
            </a:r>
            <a:endParaRPr b="1" i="0" sz="3300" u="none" cap="none" strike="noStrike">
              <a:solidFill>
                <a:schemeClr val="dk1"/>
              </a:solidFill>
              <a:latin typeface="Calibri"/>
              <a:ea typeface="Calibri"/>
              <a:cs typeface="Calibri"/>
              <a:sym typeface="Calibri"/>
            </a:endParaRPr>
          </a:p>
          <a:p>
            <a:pPr indent="-552450" lvl="0" marL="685800" marR="0" rtl="0" algn="l">
              <a:lnSpc>
                <a:spcPct val="100000"/>
              </a:lnSpc>
              <a:spcBef>
                <a:spcPts val="0"/>
              </a:spcBef>
              <a:spcAft>
                <a:spcPts val="0"/>
              </a:spcAft>
              <a:buClr>
                <a:schemeClr val="dk1"/>
              </a:buClr>
              <a:buSzPts val="3300"/>
              <a:buFont typeface="Calibri"/>
              <a:buChar char="●"/>
            </a:pPr>
            <a:r>
              <a:rPr b="1" lang="en-US" sz="3300">
                <a:solidFill>
                  <a:schemeClr val="dk1"/>
                </a:solidFill>
                <a:latin typeface="Calibri"/>
                <a:ea typeface="Calibri"/>
                <a:cs typeface="Calibri"/>
                <a:sym typeface="Calibri"/>
              </a:rPr>
              <a:t>C2 - </a:t>
            </a:r>
            <a:r>
              <a:rPr b="1" i="0" lang="en-US" sz="3300" u="none" cap="none" strike="noStrike">
                <a:solidFill>
                  <a:schemeClr val="dk1"/>
                </a:solidFill>
                <a:latin typeface="Calibri"/>
                <a:ea typeface="Calibri"/>
                <a:cs typeface="Calibri"/>
                <a:sym typeface="Calibri"/>
              </a:rPr>
              <a:t>Plan de Comunicación y sensibilización</a:t>
            </a:r>
            <a:endParaRPr b="1" i="0" sz="3300" u="none" cap="none" strike="noStrike">
              <a:solidFill>
                <a:schemeClr val="dk1"/>
              </a:solidFill>
              <a:latin typeface="Calibri"/>
              <a:ea typeface="Calibri"/>
              <a:cs typeface="Calibri"/>
              <a:sym typeface="Calibri"/>
            </a:endParaRPr>
          </a:p>
          <a:p>
            <a:pPr indent="-552450" lvl="0" marL="685800" marR="0" rtl="0" algn="l">
              <a:lnSpc>
                <a:spcPct val="100000"/>
              </a:lnSpc>
              <a:spcBef>
                <a:spcPts val="0"/>
              </a:spcBef>
              <a:spcAft>
                <a:spcPts val="0"/>
              </a:spcAft>
              <a:buClr>
                <a:schemeClr val="dk1"/>
              </a:buClr>
              <a:buSzPts val="3300"/>
              <a:buFont typeface="Calibri"/>
              <a:buChar char="●"/>
            </a:pPr>
            <a:r>
              <a:rPr b="1" lang="en-US" sz="3300">
                <a:solidFill>
                  <a:schemeClr val="dk1"/>
                </a:solidFill>
                <a:latin typeface="Calibri"/>
                <a:ea typeface="Calibri"/>
                <a:cs typeface="Calibri"/>
                <a:sym typeface="Calibri"/>
              </a:rPr>
              <a:t>C3 - </a:t>
            </a:r>
            <a:r>
              <a:rPr b="1" i="0" lang="en-US" sz="3300" u="none" cap="none" strike="noStrike">
                <a:solidFill>
                  <a:schemeClr val="dk1"/>
                </a:solidFill>
                <a:latin typeface="Calibri"/>
                <a:ea typeface="Calibri"/>
                <a:cs typeface="Calibri"/>
                <a:sym typeface="Calibri"/>
              </a:rPr>
              <a:t>Plan de Medición y Seguimiento indicadores</a:t>
            </a:r>
            <a:endParaRPr b="1" i="0" sz="3300" u="none" cap="none" strike="noStrike">
              <a:solidFill>
                <a:schemeClr val="dk1"/>
              </a:solidFill>
              <a:latin typeface="Calibri"/>
              <a:ea typeface="Calibri"/>
              <a:cs typeface="Calibri"/>
              <a:sym typeface="Calibri"/>
            </a:endParaRPr>
          </a:p>
        </p:txBody>
      </p:sp>
      <p:sp>
        <p:nvSpPr>
          <p:cNvPr id="336" name="Google Shape;336;p25"/>
          <p:cNvSpPr txBox="1"/>
          <p:nvPr/>
        </p:nvSpPr>
        <p:spPr>
          <a:xfrm>
            <a:off x="2014500" y="1578507"/>
            <a:ext cx="4500000" cy="12006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900"/>
              <a:buFont typeface="Arial"/>
              <a:buNone/>
            </a:pPr>
            <a:r>
              <a:rPr b="1" i="0" lang="en-US" sz="6000" u="none" cap="none" strike="noStrike">
                <a:solidFill>
                  <a:srgbClr val="204795"/>
                </a:solidFill>
                <a:latin typeface="Libre Franklin Medium"/>
                <a:ea typeface="Libre Franklin Medium"/>
                <a:cs typeface="Libre Franklin Medium"/>
                <a:sym typeface="Libre Franklin Medium"/>
              </a:rPr>
              <a:t>ACCIONES</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6"/>
          <p:cNvPicPr preferRelativeResize="0"/>
          <p:nvPr/>
        </p:nvPicPr>
        <p:blipFill rotWithShape="1">
          <a:blip r:embed="rId3">
            <a:alphaModFix/>
          </a:blip>
          <a:srcRect b="0" l="0" r="0" t="0"/>
          <a:stretch/>
        </p:blipFill>
        <p:spPr>
          <a:xfrm>
            <a:off x="0" y="9548515"/>
            <a:ext cx="1020525" cy="707714"/>
          </a:xfrm>
          <a:prstGeom prst="rect">
            <a:avLst/>
          </a:prstGeom>
          <a:noFill/>
          <a:ln>
            <a:noFill/>
          </a:ln>
        </p:spPr>
      </p:pic>
      <p:pic>
        <p:nvPicPr>
          <p:cNvPr id="342" name="Google Shape;342;p26"/>
          <p:cNvPicPr preferRelativeResize="0"/>
          <p:nvPr/>
        </p:nvPicPr>
        <p:blipFill rotWithShape="1">
          <a:blip r:embed="rId4">
            <a:alphaModFix/>
          </a:blip>
          <a:srcRect b="0" l="0" r="0" t="0"/>
          <a:stretch/>
        </p:blipFill>
        <p:spPr>
          <a:xfrm>
            <a:off x="1328249" y="9523198"/>
            <a:ext cx="1186606" cy="704389"/>
          </a:xfrm>
          <a:prstGeom prst="rect">
            <a:avLst/>
          </a:prstGeom>
          <a:noFill/>
          <a:ln>
            <a:noFill/>
          </a:ln>
        </p:spPr>
      </p:pic>
      <p:pic>
        <p:nvPicPr>
          <p:cNvPr id="343" name="Google Shape;343;p26"/>
          <p:cNvPicPr preferRelativeResize="0"/>
          <p:nvPr/>
        </p:nvPicPr>
        <p:blipFill rotWithShape="1">
          <a:blip r:embed="rId5">
            <a:alphaModFix/>
          </a:blip>
          <a:srcRect b="0" l="0" r="0" t="0"/>
          <a:stretch/>
        </p:blipFill>
        <p:spPr>
          <a:xfrm>
            <a:off x="2690130" y="9625461"/>
            <a:ext cx="1501827" cy="630767"/>
          </a:xfrm>
          <a:prstGeom prst="rect">
            <a:avLst/>
          </a:prstGeom>
          <a:noFill/>
          <a:ln>
            <a:noFill/>
          </a:ln>
        </p:spPr>
      </p:pic>
      <p:pic>
        <p:nvPicPr>
          <p:cNvPr id="344" name="Google Shape;344;p26"/>
          <p:cNvPicPr preferRelativeResize="0"/>
          <p:nvPr/>
        </p:nvPicPr>
        <p:blipFill rotWithShape="1">
          <a:blip r:embed="rId6">
            <a:alphaModFix/>
          </a:blip>
          <a:srcRect b="0" l="0" r="0" t="0"/>
          <a:stretch/>
        </p:blipFill>
        <p:spPr>
          <a:xfrm>
            <a:off x="4288199" y="9625461"/>
            <a:ext cx="1015920" cy="612625"/>
          </a:xfrm>
          <a:prstGeom prst="rect">
            <a:avLst/>
          </a:prstGeom>
          <a:noFill/>
          <a:ln>
            <a:noFill/>
          </a:ln>
        </p:spPr>
      </p:pic>
      <p:pic>
        <p:nvPicPr>
          <p:cNvPr id="345" name="Google Shape;345;p26"/>
          <p:cNvPicPr preferRelativeResize="0"/>
          <p:nvPr/>
        </p:nvPicPr>
        <p:blipFill rotWithShape="1">
          <a:blip r:embed="rId7">
            <a:alphaModFix/>
          </a:blip>
          <a:srcRect b="0" l="0" r="7556" t="0"/>
          <a:stretch/>
        </p:blipFill>
        <p:spPr>
          <a:xfrm>
            <a:off x="6213719" y="9492426"/>
            <a:ext cx="12074281" cy="794574"/>
          </a:xfrm>
          <a:prstGeom prst="rect">
            <a:avLst/>
          </a:prstGeom>
          <a:noFill/>
          <a:ln>
            <a:noFill/>
          </a:ln>
        </p:spPr>
      </p:pic>
      <p:pic>
        <p:nvPicPr>
          <p:cNvPr id="346" name="Google Shape;346;p26"/>
          <p:cNvPicPr preferRelativeResize="0"/>
          <p:nvPr/>
        </p:nvPicPr>
        <p:blipFill rotWithShape="1">
          <a:blip r:embed="rId8">
            <a:alphaModFix/>
          </a:blip>
          <a:srcRect b="0" l="0" r="0" t="0"/>
          <a:stretch/>
        </p:blipFill>
        <p:spPr>
          <a:xfrm>
            <a:off x="6712281" y="1188368"/>
            <a:ext cx="10547019" cy="7910264"/>
          </a:xfrm>
          <a:prstGeom prst="rect">
            <a:avLst/>
          </a:prstGeom>
          <a:noFill/>
          <a:ln>
            <a:noFill/>
          </a:ln>
        </p:spPr>
      </p:pic>
      <p:pic>
        <p:nvPicPr>
          <p:cNvPr id="347" name="Google Shape;347;p26"/>
          <p:cNvPicPr preferRelativeResize="0"/>
          <p:nvPr/>
        </p:nvPicPr>
        <p:blipFill rotWithShape="1">
          <a:blip r:embed="rId9">
            <a:alphaModFix/>
          </a:blip>
          <a:srcRect b="85191" l="0" r="84337" t="0"/>
          <a:stretch/>
        </p:blipFill>
        <p:spPr>
          <a:xfrm>
            <a:off x="0" y="-19050"/>
            <a:ext cx="2904499" cy="1933913"/>
          </a:xfrm>
          <a:prstGeom prst="rect">
            <a:avLst/>
          </a:prstGeom>
          <a:noFill/>
          <a:ln>
            <a:noFill/>
          </a:ln>
        </p:spPr>
      </p:pic>
      <p:sp>
        <p:nvSpPr>
          <p:cNvPr id="348" name="Google Shape;348;p26"/>
          <p:cNvSpPr txBox="1"/>
          <p:nvPr/>
        </p:nvSpPr>
        <p:spPr>
          <a:xfrm>
            <a:off x="1020525" y="1188363"/>
            <a:ext cx="5257800" cy="499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996"/>
              <a:buFont typeface="Arial"/>
              <a:buNone/>
            </a:pPr>
            <a:r>
              <a:rPr b="1" i="0" lang="en-US" sz="4996" u="sng" cap="none" strike="noStrike">
                <a:solidFill>
                  <a:srgbClr val="204795"/>
                </a:solidFill>
                <a:latin typeface="Arimo"/>
                <a:ea typeface="Arimo"/>
                <a:cs typeface="Arimo"/>
                <a:sym typeface="Arimo"/>
              </a:rPr>
              <a:t>PRESUPUESTO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996"/>
              <a:buFont typeface="Arial"/>
              <a:buNone/>
            </a:pPr>
            <a:r>
              <a:t/>
            </a:r>
            <a:endParaRPr b="1" i="0" sz="4996" u="sng" cap="none" strike="noStrike">
              <a:solidFill>
                <a:srgbClr val="204795"/>
              </a:solidFill>
              <a:latin typeface="Arimo"/>
              <a:ea typeface="Arimo"/>
              <a:cs typeface="Arimo"/>
              <a:sym typeface="Arimo"/>
            </a:endParaRPr>
          </a:p>
          <a:p>
            <a:pPr indent="0" lvl="0" marL="0" marR="0" rtl="0" algn="l">
              <a:lnSpc>
                <a:spcPct val="100000"/>
              </a:lnSpc>
              <a:spcBef>
                <a:spcPts val="0"/>
              </a:spcBef>
              <a:spcAft>
                <a:spcPts val="0"/>
              </a:spcAft>
              <a:buClr>
                <a:srgbClr val="000000"/>
              </a:buClr>
              <a:buSzPts val="4396"/>
              <a:buFont typeface="Arial"/>
              <a:buNone/>
            </a:pPr>
            <a:r>
              <a:rPr b="0" i="0" lang="en-US" sz="4396" u="none" cap="none" strike="noStrike">
                <a:solidFill>
                  <a:srgbClr val="000000"/>
                </a:solidFill>
                <a:latin typeface="Arial"/>
                <a:ea typeface="Arial"/>
                <a:cs typeface="Arial"/>
                <a:sym typeface="Arial"/>
              </a:rPr>
              <a:t>E</a:t>
            </a:r>
            <a:r>
              <a:rPr b="0" i="0" lang="en-US" sz="4496" u="none" cap="none" strike="noStrike">
                <a:solidFill>
                  <a:srgbClr val="000000"/>
                </a:solidFill>
                <a:latin typeface="Arial"/>
                <a:ea typeface="Arial"/>
                <a:cs typeface="Arial"/>
                <a:sym typeface="Arial"/>
              </a:rPr>
              <a:t>l proyecto cuenta con una financiación de </a:t>
            </a:r>
            <a:r>
              <a:rPr b="0" i="0" lang="en-US" sz="4496" u="sng" cap="none" strike="noStrike">
                <a:solidFill>
                  <a:srgbClr val="000000"/>
                </a:solidFill>
                <a:latin typeface="Arial"/>
                <a:ea typeface="Arial"/>
                <a:cs typeface="Arial"/>
                <a:sym typeface="Arial"/>
              </a:rPr>
              <a:t>1.391.547,76 €</a:t>
            </a:r>
            <a:r>
              <a:rPr b="0" i="0" lang="en-US" sz="4496" u="none" cap="none" strike="noStrike">
                <a:solidFill>
                  <a:srgbClr val="000000"/>
                </a:solidFill>
                <a:latin typeface="Arial"/>
                <a:ea typeface="Arial"/>
                <a:cs typeface="Arial"/>
                <a:sym typeface="Arial"/>
              </a:rPr>
              <a:t> y una inversión total de  </a:t>
            </a:r>
            <a:r>
              <a:rPr b="0" i="0" lang="en-US" sz="4496" u="sng" cap="none" strike="noStrike">
                <a:solidFill>
                  <a:srgbClr val="000000"/>
                </a:solidFill>
                <a:latin typeface="Arial"/>
                <a:ea typeface="Arial"/>
                <a:cs typeface="Arial"/>
                <a:sym typeface="Arial"/>
              </a:rPr>
              <a:t>1.464.787,12 €</a:t>
            </a:r>
            <a:endParaRPr b="0" i="0" sz="4496" u="sng" cap="none" strike="noStrike">
              <a:solidFill>
                <a:srgbClr val="000000"/>
              </a:solidFill>
              <a:latin typeface="Arial"/>
              <a:ea typeface="Arial"/>
              <a:cs typeface="Arial"/>
              <a:sym typeface="Arial"/>
            </a:endParaRPr>
          </a:p>
        </p:txBody>
      </p:sp>
      <p:pic>
        <p:nvPicPr>
          <p:cNvPr id="349" name="Google Shape;349;p26"/>
          <p:cNvPicPr preferRelativeResize="0"/>
          <p:nvPr/>
        </p:nvPicPr>
        <p:blipFill rotWithShape="1">
          <a:blip r:embed="rId10">
            <a:alphaModFix/>
          </a:blip>
          <a:srcRect b="0" l="0" r="0" t="0"/>
          <a:stretch/>
        </p:blipFill>
        <p:spPr>
          <a:xfrm>
            <a:off x="2438540" y="6897138"/>
            <a:ext cx="2292559" cy="19910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27"/>
          <p:cNvPicPr preferRelativeResize="0"/>
          <p:nvPr/>
        </p:nvPicPr>
        <p:blipFill rotWithShape="1">
          <a:blip r:embed="rId3">
            <a:alphaModFix/>
          </a:blip>
          <a:srcRect b="0" l="0" r="0" t="0"/>
          <a:stretch/>
        </p:blipFill>
        <p:spPr>
          <a:xfrm>
            <a:off x="2098353" y="2065678"/>
            <a:ext cx="14539006" cy="7192622"/>
          </a:xfrm>
          <a:prstGeom prst="rect">
            <a:avLst/>
          </a:prstGeom>
          <a:noFill/>
          <a:ln>
            <a:noFill/>
          </a:ln>
        </p:spPr>
      </p:pic>
      <p:pic>
        <p:nvPicPr>
          <p:cNvPr id="355" name="Google Shape;355;p27"/>
          <p:cNvPicPr preferRelativeResize="0"/>
          <p:nvPr/>
        </p:nvPicPr>
        <p:blipFill rotWithShape="1">
          <a:blip r:embed="rId4">
            <a:alphaModFix/>
          </a:blip>
          <a:srcRect b="0" l="0" r="0" t="0"/>
          <a:stretch/>
        </p:blipFill>
        <p:spPr>
          <a:xfrm>
            <a:off x="0" y="9548515"/>
            <a:ext cx="1020525" cy="707714"/>
          </a:xfrm>
          <a:prstGeom prst="rect">
            <a:avLst/>
          </a:prstGeom>
          <a:noFill/>
          <a:ln>
            <a:noFill/>
          </a:ln>
        </p:spPr>
      </p:pic>
      <p:pic>
        <p:nvPicPr>
          <p:cNvPr id="356" name="Google Shape;356;p27"/>
          <p:cNvPicPr preferRelativeResize="0"/>
          <p:nvPr/>
        </p:nvPicPr>
        <p:blipFill rotWithShape="1">
          <a:blip r:embed="rId5">
            <a:alphaModFix/>
          </a:blip>
          <a:srcRect b="0" l="0" r="0" t="0"/>
          <a:stretch/>
        </p:blipFill>
        <p:spPr>
          <a:xfrm>
            <a:off x="1328249" y="9523198"/>
            <a:ext cx="1186606" cy="704389"/>
          </a:xfrm>
          <a:prstGeom prst="rect">
            <a:avLst/>
          </a:prstGeom>
          <a:noFill/>
          <a:ln>
            <a:noFill/>
          </a:ln>
        </p:spPr>
      </p:pic>
      <p:pic>
        <p:nvPicPr>
          <p:cNvPr id="357" name="Google Shape;357;p27"/>
          <p:cNvPicPr preferRelativeResize="0"/>
          <p:nvPr/>
        </p:nvPicPr>
        <p:blipFill rotWithShape="1">
          <a:blip r:embed="rId6">
            <a:alphaModFix/>
          </a:blip>
          <a:srcRect b="0" l="0" r="0" t="0"/>
          <a:stretch/>
        </p:blipFill>
        <p:spPr>
          <a:xfrm>
            <a:off x="2690130" y="9625461"/>
            <a:ext cx="1501827" cy="630767"/>
          </a:xfrm>
          <a:prstGeom prst="rect">
            <a:avLst/>
          </a:prstGeom>
          <a:noFill/>
          <a:ln>
            <a:noFill/>
          </a:ln>
        </p:spPr>
      </p:pic>
      <p:pic>
        <p:nvPicPr>
          <p:cNvPr id="358" name="Google Shape;358;p27"/>
          <p:cNvPicPr preferRelativeResize="0"/>
          <p:nvPr/>
        </p:nvPicPr>
        <p:blipFill rotWithShape="1">
          <a:blip r:embed="rId7">
            <a:alphaModFix/>
          </a:blip>
          <a:srcRect b="0" l="0" r="0" t="0"/>
          <a:stretch/>
        </p:blipFill>
        <p:spPr>
          <a:xfrm>
            <a:off x="4288199" y="9625461"/>
            <a:ext cx="1015920" cy="612625"/>
          </a:xfrm>
          <a:prstGeom prst="rect">
            <a:avLst/>
          </a:prstGeom>
          <a:noFill/>
          <a:ln>
            <a:noFill/>
          </a:ln>
        </p:spPr>
      </p:pic>
      <p:pic>
        <p:nvPicPr>
          <p:cNvPr id="359" name="Google Shape;359;p27"/>
          <p:cNvPicPr preferRelativeResize="0"/>
          <p:nvPr/>
        </p:nvPicPr>
        <p:blipFill rotWithShape="1">
          <a:blip r:embed="rId8">
            <a:alphaModFix/>
          </a:blip>
          <a:srcRect b="0" l="0" r="7556" t="0"/>
          <a:stretch/>
        </p:blipFill>
        <p:spPr>
          <a:xfrm>
            <a:off x="6213719" y="9492426"/>
            <a:ext cx="12074281" cy="794574"/>
          </a:xfrm>
          <a:prstGeom prst="rect">
            <a:avLst/>
          </a:prstGeom>
          <a:noFill/>
          <a:ln>
            <a:noFill/>
          </a:ln>
        </p:spPr>
      </p:pic>
      <p:pic>
        <p:nvPicPr>
          <p:cNvPr id="360" name="Google Shape;360;p27"/>
          <p:cNvPicPr preferRelativeResize="0"/>
          <p:nvPr/>
        </p:nvPicPr>
        <p:blipFill rotWithShape="1">
          <a:blip r:embed="rId9">
            <a:alphaModFix/>
          </a:blip>
          <a:srcRect b="85191" l="0" r="84337" t="0"/>
          <a:stretch/>
        </p:blipFill>
        <p:spPr>
          <a:xfrm>
            <a:off x="0" y="0"/>
            <a:ext cx="2904499" cy="1933913"/>
          </a:xfrm>
          <a:prstGeom prst="rect">
            <a:avLst/>
          </a:prstGeom>
          <a:noFill/>
          <a:ln>
            <a:noFill/>
          </a:ln>
        </p:spPr>
      </p:pic>
      <p:sp>
        <p:nvSpPr>
          <p:cNvPr id="361" name="Google Shape;361;p27"/>
          <p:cNvSpPr txBox="1"/>
          <p:nvPr/>
        </p:nvSpPr>
        <p:spPr>
          <a:xfrm>
            <a:off x="2376168" y="241295"/>
            <a:ext cx="13535665" cy="1702690"/>
          </a:xfrm>
          <a:prstGeom prst="rect">
            <a:avLst/>
          </a:prstGeom>
          <a:noFill/>
          <a:ln>
            <a:noFill/>
          </a:ln>
        </p:spPr>
        <p:txBody>
          <a:bodyPr anchorCtr="0" anchor="t" bIns="0" lIns="0" spcFirstLastPara="1" rIns="0" wrap="square" tIns="0">
            <a:spAutoFit/>
          </a:bodyPr>
          <a:lstStyle/>
          <a:p>
            <a:pPr indent="0" lvl="0" marL="0" marR="0" rtl="0" algn="ctr">
              <a:lnSpc>
                <a:spcPct val="129005"/>
              </a:lnSpc>
              <a:spcBef>
                <a:spcPts val="0"/>
              </a:spcBef>
              <a:spcAft>
                <a:spcPts val="0"/>
              </a:spcAft>
              <a:buClr>
                <a:srgbClr val="000000"/>
              </a:buClr>
              <a:buSzPts val="5199"/>
              <a:buFont typeface="Arial"/>
              <a:buNone/>
            </a:pPr>
            <a:r>
              <a:rPr b="1" i="0" lang="en-US" sz="5199" u="sng" cap="none" strike="noStrike">
                <a:solidFill>
                  <a:srgbClr val="204795"/>
                </a:solidFill>
                <a:latin typeface="Arimo"/>
                <a:ea typeface="Arimo"/>
                <a:cs typeface="Arimo"/>
                <a:sym typeface="Arimo"/>
              </a:rPr>
              <a:t>CRONOGRAMA</a:t>
            </a:r>
            <a:endParaRPr b="0" i="0" sz="1400" u="none" cap="none" strike="noStrike">
              <a:solidFill>
                <a:srgbClr val="000000"/>
              </a:solidFill>
              <a:latin typeface="Arial"/>
              <a:ea typeface="Arial"/>
              <a:cs typeface="Arial"/>
              <a:sym typeface="Arial"/>
            </a:endParaRPr>
          </a:p>
          <a:p>
            <a:pPr indent="0" lvl="0" marL="0" marR="0" rtl="0" algn="ctr">
              <a:lnSpc>
                <a:spcPct val="129005"/>
              </a:lnSpc>
              <a:spcBef>
                <a:spcPts val="0"/>
              </a:spcBef>
              <a:spcAft>
                <a:spcPts val="0"/>
              </a:spcAft>
              <a:buClr>
                <a:srgbClr val="000000"/>
              </a:buClr>
              <a:buSzPts val="5199"/>
              <a:buFont typeface="Arial"/>
              <a:buNone/>
            </a:pPr>
            <a:r>
              <a:rPr b="0" i="0" lang="en-US" sz="5199" u="none" cap="none" strike="noStrike">
                <a:solidFill>
                  <a:srgbClr val="000000"/>
                </a:solidFill>
                <a:latin typeface="Arial"/>
                <a:ea typeface="Arial"/>
                <a:cs typeface="Arial"/>
                <a:sym typeface="Arial"/>
              </a:rPr>
              <a:t>Plazo del proyecto Rio- Rúa 2022 - 2025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pic>
        <p:nvPicPr>
          <p:cNvPr descr="Un edificio de piedra&#10;&#10;Descripción generada automáticamente con confianza media" id="366" name="Google Shape;366;p28"/>
          <p:cNvPicPr preferRelativeResize="0"/>
          <p:nvPr/>
        </p:nvPicPr>
        <p:blipFill rotWithShape="1">
          <a:blip r:embed="rId3">
            <a:alphaModFix amt="50000"/>
          </a:blip>
          <a:srcRect b="0" l="0" r="0" t="0"/>
          <a:stretch/>
        </p:blipFill>
        <p:spPr>
          <a:xfrm>
            <a:off x="0" y="-74298"/>
            <a:ext cx="18288000" cy="13716000"/>
          </a:xfrm>
          <a:prstGeom prst="rect">
            <a:avLst/>
          </a:prstGeom>
          <a:noFill/>
          <a:ln>
            <a:noFill/>
          </a:ln>
        </p:spPr>
      </p:pic>
      <p:sp>
        <p:nvSpPr>
          <p:cNvPr id="367" name="Google Shape;367;p28"/>
          <p:cNvSpPr txBox="1"/>
          <p:nvPr/>
        </p:nvSpPr>
        <p:spPr>
          <a:xfrm>
            <a:off x="4712750" y="1517781"/>
            <a:ext cx="1109400" cy="59106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Clr>
                <a:srgbClr val="000000"/>
              </a:buClr>
              <a:buSzPts val="37500"/>
              <a:buFont typeface="Arial"/>
              <a:buNone/>
            </a:pPr>
            <a:r>
              <a:rPr b="0" i="0" lang="en-US" sz="37500" u="none" cap="none" strike="noStrike">
                <a:solidFill>
                  <a:srgbClr val="204795"/>
                </a:solidFill>
                <a:latin typeface="Calibri"/>
                <a:ea typeface="Calibri"/>
                <a:cs typeface="Calibri"/>
                <a:sym typeface="Calibri"/>
              </a:rPr>
              <a:t>4</a:t>
            </a:r>
            <a:endParaRPr b="0" i="0" sz="2100" u="none" cap="none" strike="noStrike">
              <a:solidFill>
                <a:srgbClr val="204795"/>
              </a:solidFill>
              <a:latin typeface="Arial"/>
              <a:ea typeface="Arial"/>
              <a:cs typeface="Arial"/>
              <a:sym typeface="Arial"/>
            </a:endParaRPr>
          </a:p>
        </p:txBody>
      </p:sp>
      <p:sp>
        <p:nvSpPr>
          <p:cNvPr id="368" name="Google Shape;368;p28"/>
          <p:cNvSpPr/>
          <p:nvPr/>
        </p:nvSpPr>
        <p:spPr>
          <a:xfrm>
            <a:off x="7600775" y="2164725"/>
            <a:ext cx="9432900" cy="4616700"/>
          </a:xfrm>
          <a:prstGeom prst="rect">
            <a:avLst/>
          </a:prstGeom>
          <a:noFill/>
          <a:ln>
            <a:noFill/>
          </a:ln>
        </p:spPr>
        <p:txBody>
          <a:bodyPr anchorCtr="0" anchor="t"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8100"/>
              <a:buFont typeface="Arial"/>
              <a:buNone/>
            </a:pPr>
            <a:br>
              <a:rPr b="1" i="0" lang="en-US" sz="5100" u="none" cap="none" strike="noStrike">
                <a:solidFill>
                  <a:srgbClr val="153451"/>
                </a:solidFill>
                <a:latin typeface="Libre Franklin Medium"/>
                <a:ea typeface="Libre Franklin Medium"/>
                <a:cs typeface="Libre Franklin Medium"/>
                <a:sym typeface="Libre Franklin Medium"/>
              </a:rPr>
            </a:br>
            <a:r>
              <a:rPr b="1" lang="en-US" sz="6000">
                <a:solidFill>
                  <a:srgbClr val="204795"/>
                </a:solidFill>
                <a:latin typeface="Libre Franklin Medium"/>
                <a:ea typeface="Libre Franklin Medium"/>
                <a:cs typeface="Libre Franklin Medium"/>
                <a:sym typeface="Libre Franklin Medium"/>
              </a:rPr>
              <a:t>Plan de renaturalización urbana, fluvial, y protección civil frente al riesgo de inundación</a:t>
            </a:r>
            <a:endParaRPr b="1" i="0" sz="6000" u="none" cap="none" strike="noStrike">
              <a:solidFill>
                <a:srgbClr val="204795"/>
              </a:solidFill>
              <a:latin typeface="Libre Franklin Medium"/>
              <a:ea typeface="Libre Franklin Medium"/>
              <a:cs typeface="Libre Franklin Medium"/>
              <a:sym typeface="Libre Franklin Medium"/>
            </a:endParaRPr>
          </a:p>
        </p:txBody>
      </p:sp>
      <p:grpSp>
        <p:nvGrpSpPr>
          <p:cNvPr id="369" name="Google Shape;369;p28"/>
          <p:cNvGrpSpPr/>
          <p:nvPr/>
        </p:nvGrpSpPr>
        <p:grpSpPr>
          <a:xfrm>
            <a:off x="-285112" y="9543558"/>
            <a:ext cx="18685129" cy="805317"/>
            <a:chOff x="-113875" y="6362372"/>
            <a:chExt cx="12456753" cy="536878"/>
          </a:xfrm>
        </p:grpSpPr>
        <p:sp>
          <p:nvSpPr>
            <p:cNvPr id="370" name="Google Shape;370;p28"/>
            <p:cNvSpPr/>
            <p:nvPr/>
          </p:nvSpPr>
          <p:spPr>
            <a:xfrm>
              <a:off x="-113875" y="6369450"/>
              <a:ext cx="4551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371" name="Google Shape;371;p28"/>
            <p:cNvPicPr preferRelativeResize="0"/>
            <p:nvPr/>
          </p:nvPicPr>
          <p:blipFill rotWithShape="1">
            <a:blip r:embed="rId4">
              <a:alphaModFix/>
            </a:blip>
            <a:srcRect b="0" l="0" r="0" t="0"/>
            <a:stretch/>
          </p:blipFill>
          <p:spPr>
            <a:xfrm>
              <a:off x="228600" y="6365677"/>
              <a:ext cx="680350" cy="471810"/>
            </a:xfrm>
            <a:prstGeom prst="rect">
              <a:avLst/>
            </a:prstGeom>
            <a:noFill/>
            <a:ln>
              <a:noFill/>
            </a:ln>
          </p:spPr>
        </p:pic>
        <p:pic>
          <p:nvPicPr>
            <p:cNvPr id="372" name="Google Shape;372;p28"/>
            <p:cNvPicPr preferRelativeResize="0"/>
            <p:nvPr/>
          </p:nvPicPr>
          <p:blipFill rotWithShape="1">
            <a:blip r:embed="rId5">
              <a:alphaModFix/>
            </a:blip>
            <a:srcRect b="0" l="0" r="0" t="0"/>
            <a:stretch/>
          </p:blipFill>
          <p:spPr>
            <a:xfrm>
              <a:off x="1121899" y="6399549"/>
              <a:ext cx="791071" cy="469593"/>
            </a:xfrm>
            <a:prstGeom prst="rect">
              <a:avLst/>
            </a:prstGeom>
            <a:noFill/>
            <a:ln>
              <a:noFill/>
            </a:ln>
          </p:spPr>
        </p:pic>
        <p:pic>
          <p:nvPicPr>
            <p:cNvPr id="373" name="Google Shape;373;p28"/>
            <p:cNvPicPr preferRelativeResize="0"/>
            <p:nvPr/>
          </p:nvPicPr>
          <p:blipFill rotWithShape="1">
            <a:blip r:embed="rId6">
              <a:alphaModFix/>
            </a:blip>
            <a:srcRect b="0" l="0" r="0" t="0"/>
            <a:stretch/>
          </p:blipFill>
          <p:spPr>
            <a:xfrm>
              <a:off x="2022020" y="6416974"/>
              <a:ext cx="1001218" cy="420511"/>
            </a:xfrm>
            <a:prstGeom prst="rect">
              <a:avLst/>
            </a:prstGeom>
            <a:noFill/>
            <a:ln>
              <a:noFill/>
            </a:ln>
          </p:spPr>
        </p:pic>
        <p:pic>
          <p:nvPicPr>
            <p:cNvPr id="374" name="Google Shape;374;p28"/>
            <p:cNvPicPr preferRelativeResize="0"/>
            <p:nvPr/>
          </p:nvPicPr>
          <p:blipFill rotWithShape="1">
            <a:blip r:embed="rId7">
              <a:alphaModFix/>
            </a:blip>
            <a:srcRect b="0" l="0" r="0" t="0"/>
            <a:stretch/>
          </p:blipFill>
          <p:spPr>
            <a:xfrm>
              <a:off x="3087399" y="6416974"/>
              <a:ext cx="677281" cy="408416"/>
            </a:xfrm>
            <a:prstGeom prst="rect">
              <a:avLst/>
            </a:prstGeom>
            <a:noFill/>
            <a:ln>
              <a:noFill/>
            </a:ln>
          </p:spPr>
        </p:pic>
        <p:pic>
          <p:nvPicPr>
            <p:cNvPr id="375" name="Google Shape;375;p28"/>
            <p:cNvPicPr preferRelativeResize="0"/>
            <p:nvPr/>
          </p:nvPicPr>
          <p:blipFill rotWithShape="1">
            <a:blip r:embed="rId8">
              <a:alphaModFix/>
            </a:blip>
            <a:srcRect b="0" l="0" r="7561" t="0"/>
            <a:stretch/>
          </p:blipFill>
          <p:spPr>
            <a:xfrm>
              <a:off x="4293354" y="6362372"/>
              <a:ext cx="8049523" cy="529716"/>
            </a:xfrm>
            <a:prstGeom prst="rect">
              <a:avLst/>
            </a:prstGeom>
            <a:noFill/>
            <a:ln>
              <a:noFill/>
            </a:ln>
          </p:spPr>
        </p:pic>
      </p:grpSp>
      <p:pic>
        <p:nvPicPr>
          <p:cNvPr id="376" name="Google Shape;376;p28"/>
          <p:cNvPicPr preferRelativeResize="0"/>
          <p:nvPr/>
        </p:nvPicPr>
        <p:blipFill rotWithShape="1">
          <a:blip r:embed="rId9">
            <a:alphaModFix/>
          </a:blip>
          <a:srcRect b="0" l="0" r="0" t="0"/>
          <a:stretch/>
        </p:blipFill>
        <p:spPr>
          <a:xfrm>
            <a:off x="3" y="0"/>
            <a:ext cx="1747575" cy="1517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grpSp>
        <p:nvGrpSpPr>
          <p:cNvPr id="381" name="Google Shape;381;p29"/>
          <p:cNvGrpSpPr/>
          <p:nvPr/>
        </p:nvGrpSpPr>
        <p:grpSpPr>
          <a:xfrm>
            <a:off x="0" y="9543558"/>
            <a:ext cx="18514316" cy="805317"/>
            <a:chOff x="0" y="6362372"/>
            <a:chExt cx="12342878" cy="536878"/>
          </a:xfrm>
        </p:grpSpPr>
        <p:sp>
          <p:nvSpPr>
            <p:cNvPr id="382" name="Google Shape;382;p29"/>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383" name="Google Shape;383;p29"/>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384" name="Google Shape;384;p29"/>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385" name="Google Shape;385;p29"/>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386" name="Google Shape;386;p29"/>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387" name="Google Shape;387;p29"/>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388" name="Google Shape;388;p29"/>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389" name="Google Shape;389;p29"/>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390" name="Google Shape;390;p29"/>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391" name="Google Shape;391;p29"/>
          <p:cNvSpPr txBox="1"/>
          <p:nvPr/>
        </p:nvSpPr>
        <p:spPr>
          <a:xfrm>
            <a:off x="2375550" y="1833375"/>
            <a:ext cx="14914500" cy="785100"/>
          </a:xfrm>
          <a:prstGeom prst="rect">
            <a:avLst/>
          </a:prstGeom>
          <a:solidFill>
            <a:srgbClr val="2F5496"/>
          </a:solid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chemeClr val="lt1"/>
                </a:solidFill>
                <a:latin typeface="Calibri"/>
                <a:ea typeface="Calibri"/>
                <a:cs typeface="Calibri"/>
                <a:sym typeface="Calibri"/>
              </a:rPr>
              <a:t>Identificación y cartografiado de los elementos existentes de infraestructura verde</a:t>
            </a:r>
            <a:endParaRPr b="1" i="0" sz="3300" u="none" cap="none" strike="noStrike">
              <a:solidFill>
                <a:schemeClr val="lt1"/>
              </a:solidFill>
              <a:latin typeface="Calibri"/>
              <a:ea typeface="Calibri"/>
              <a:cs typeface="Calibri"/>
              <a:sym typeface="Calibri"/>
            </a:endParaRPr>
          </a:p>
        </p:txBody>
      </p:sp>
      <p:sp>
        <p:nvSpPr>
          <p:cNvPr id="392" name="Google Shape;392;p29"/>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0"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pic>
        <p:nvPicPr>
          <p:cNvPr id="393" name="Google Shape;393;p29"/>
          <p:cNvPicPr preferRelativeResize="0"/>
          <p:nvPr/>
        </p:nvPicPr>
        <p:blipFill rotWithShape="1">
          <a:blip r:embed="rId10">
            <a:alphaModFix/>
          </a:blip>
          <a:srcRect b="0" l="7243" r="19146" t="0"/>
          <a:stretch/>
        </p:blipFill>
        <p:spPr>
          <a:xfrm>
            <a:off x="0" y="3827865"/>
            <a:ext cx="3692389" cy="4044034"/>
          </a:xfrm>
          <a:prstGeom prst="rect">
            <a:avLst/>
          </a:prstGeom>
          <a:noFill/>
          <a:ln>
            <a:noFill/>
          </a:ln>
        </p:spPr>
      </p:pic>
      <p:sp>
        <p:nvSpPr>
          <p:cNvPr id="394" name="Google Shape;394;p29"/>
          <p:cNvSpPr txBox="1"/>
          <p:nvPr/>
        </p:nvSpPr>
        <p:spPr>
          <a:xfrm>
            <a:off x="2375553" y="2729628"/>
            <a:ext cx="14914500" cy="7851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rgbClr val="2F5496"/>
                </a:solidFill>
                <a:latin typeface="Calibri"/>
                <a:ea typeface="Calibri"/>
                <a:cs typeface="Calibri"/>
                <a:sym typeface="Calibri"/>
              </a:rPr>
              <a:t>17 espacios y elementos de interés para formar el sistema de infraestructura verde</a:t>
            </a:r>
            <a:endParaRPr b="1" i="0" sz="3300" u="none" cap="none" strike="noStrike">
              <a:solidFill>
                <a:srgbClr val="2F5496"/>
              </a:solidFill>
              <a:latin typeface="Calibri"/>
              <a:ea typeface="Calibri"/>
              <a:cs typeface="Calibri"/>
              <a:sym typeface="Calibri"/>
            </a:endParaRPr>
          </a:p>
        </p:txBody>
      </p:sp>
      <p:pic>
        <p:nvPicPr>
          <p:cNvPr id="395" name="Google Shape;395;p29"/>
          <p:cNvPicPr preferRelativeResize="0"/>
          <p:nvPr/>
        </p:nvPicPr>
        <p:blipFill rotWithShape="1">
          <a:blip r:embed="rId11">
            <a:alphaModFix/>
          </a:blip>
          <a:srcRect b="1787" l="0" r="0" t="0"/>
          <a:stretch/>
        </p:blipFill>
        <p:spPr>
          <a:xfrm>
            <a:off x="7010034" y="3862545"/>
            <a:ext cx="3414231" cy="4009356"/>
          </a:xfrm>
          <a:prstGeom prst="rect">
            <a:avLst/>
          </a:prstGeom>
          <a:noFill/>
          <a:ln>
            <a:noFill/>
          </a:ln>
        </p:spPr>
      </p:pic>
      <p:pic>
        <p:nvPicPr>
          <p:cNvPr id="396" name="Google Shape;396;p29"/>
          <p:cNvPicPr preferRelativeResize="0"/>
          <p:nvPr/>
        </p:nvPicPr>
        <p:blipFill rotWithShape="1">
          <a:blip r:embed="rId12">
            <a:alphaModFix/>
          </a:blip>
          <a:srcRect b="0" l="8310" r="6713" t="606"/>
          <a:stretch/>
        </p:blipFill>
        <p:spPr>
          <a:xfrm>
            <a:off x="10546285" y="3894061"/>
            <a:ext cx="4134683" cy="4019341"/>
          </a:xfrm>
          <a:prstGeom prst="rect">
            <a:avLst/>
          </a:prstGeom>
          <a:noFill/>
          <a:ln>
            <a:noFill/>
          </a:ln>
        </p:spPr>
      </p:pic>
      <p:pic>
        <p:nvPicPr>
          <p:cNvPr id="397" name="Google Shape;397;p29"/>
          <p:cNvPicPr preferRelativeResize="0"/>
          <p:nvPr/>
        </p:nvPicPr>
        <p:blipFill rotWithShape="1">
          <a:blip r:embed="rId13">
            <a:alphaModFix/>
          </a:blip>
          <a:srcRect b="0" l="0" r="0" t="0"/>
          <a:stretch/>
        </p:blipFill>
        <p:spPr>
          <a:xfrm>
            <a:off x="14802986" y="3827865"/>
            <a:ext cx="3414230" cy="4085540"/>
          </a:xfrm>
          <a:prstGeom prst="rect">
            <a:avLst/>
          </a:prstGeom>
          <a:noFill/>
          <a:ln>
            <a:noFill/>
          </a:ln>
        </p:spPr>
      </p:pic>
      <p:sp>
        <p:nvSpPr>
          <p:cNvPr id="398" name="Google Shape;398;p29"/>
          <p:cNvSpPr txBox="1"/>
          <p:nvPr/>
        </p:nvSpPr>
        <p:spPr>
          <a:xfrm>
            <a:off x="70783" y="8033484"/>
            <a:ext cx="36216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Red Natura 2000: ZEPA y ZEC</a:t>
            </a:r>
            <a:endParaRPr b="1" i="0" sz="2100" u="none" cap="none" strike="noStrike">
              <a:solidFill>
                <a:srgbClr val="2F5496"/>
              </a:solidFill>
              <a:latin typeface="Calibri"/>
              <a:ea typeface="Calibri"/>
              <a:cs typeface="Calibri"/>
              <a:sym typeface="Calibri"/>
            </a:endParaRPr>
          </a:p>
        </p:txBody>
      </p:sp>
      <p:sp>
        <p:nvSpPr>
          <p:cNvPr id="399" name="Google Shape;399;p29"/>
          <p:cNvSpPr txBox="1"/>
          <p:nvPr/>
        </p:nvSpPr>
        <p:spPr>
          <a:xfrm>
            <a:off x="7010034" y="8047203"/>
            <a:ext cx="34143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El río Sequillo</a:t>
            </a:r>
            <a:endParaRPr b="1" i="0" sz="2100" u="none" cap="none" strike="noStrike">
              <a:solidFill>
                <a:srgbClr val="2F5496"/>
              </a:solidFill>
              <a:latin typeface="Calibri"/>
              <a:ea typeface="Calibri"/>
              <a:cs typeface="Calibri"/>
              <a:sym typeface="Calibri"/>
            </a:endParaRPr>
          </a:p>
        </p:txBody>
      </p:sp>
      <p:sp>
        <p:nvSpPr>
          <p:cNvPr id="400" name="Google Shape;400;p29"/>
          <p:cNvSpPr txBox="1"/>
          <p:nvPr/>
        </p:nvSpPr>
        <p:spPr>
          <a:xfrm>
            <a:off x="10546286" y="8047203"/>
            <a:ext cx="41346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Los 19 arroyos</a:t>
            </a:r>
            <a:endParaRPr b="1" i="0" sz="2100" u="none" cap="none" strike="noStrike">
              <a:solidFill>
                <a:srgbClr val="2F5496"/>
              </a:solidFill>
              <a:latin typeface="Calibri"/>
              <a:ea typeface="Calibri"/>
              <a:cs typeface="Calibri"/>
              <a:sym typeface="Calibri"/>
            </a:endParaRPr>
          </a:p>
        </p:txBody>
      </p:sp>
      <p:sp>
        <p:nvSpPr>
          <p:cNvPr id="401" name="Google Shape;401;p29"/>
          <p:cNvSpPr txBox="1"/>
          <p:nvPr/>
        </p:nvSpPr>
        <p:spPr>
          <a:xfrm>
            <a:off x="14802986" y="8021832"/>
            <a:ext cx="3414300" cy="9234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Los canales de Castilla y Macías Picavea</a:t>
            </a:r>
            <a:endParaRPr b="1" i="0" sz="2100" u="none" cap="none" strike="noStrike">
              <a:solidFill>
                <a:srgbClr val="2F5496"/>
              </a:solidFill>
              <a:latin typeface="Calibri"/>
              <a:ea typeface="Calibri"/>
              <a:cs typeface="Calibri"/>
              <a:sym typeface="Calibri"/>
            </a:endParaRPr>
          </a:p>
        </p:txBody>
      </p:sp>
      <p:sp>
        <p:nvSpPr>
          <p:cNvPr id="402" name="Google Shape;402;p29"/>
          <p:cNvSpPr txBox="1"/>
          <p:nvPr/>
        </p:nvSpPr>
        <p:spPr>
          <a:xfrm>
            <a:off x="3827416" y="8047203"/>
            <a:ext cx="3060600" cy="12468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Los terrenos de uso agrícola y forestal protegidos</a:t>
            </a:r>
            <a:endParaRPr b="1" i="0" sz="2100" u="none" cap="none" strike="noStrike">
              <a:solidFill>
                <a:srgbClr val="2F5496"/>
              </a:solidFill>
              <a:latin typeface="Calibri"/>
              <a:ea typeface="Calibri"/>
              <a:cs typeface="Calibri"/>
              <a:sym typeface="Calibri"/>
            </a:endParaRPr>
          </a:p>
        </p:txBody>
      </p:sp>
      <p:pic>
        <p:nvPicPr>
          <p:cNvPr id="403" name="Google Shape;403;p29"/>
          <p:cNvPicPr preferRelativeResize="0"/>
          <p:nvPr/>
        </p:nvPicPr>
        <p:blipFill rotWithShape="1">
          <a:blip r:embed="rId14">
            <a:alphaModFix/>
          </a:blip>
          <a:srcRect b="2422" l="15265" r="13832" t="1442"/>
          <a:stretch/>
        </p:blipFill>
        <p:spPr>
          <a:xfrm>
            <a:off x="3760617" y="3827865"/>
            <a:ext cx="3181188" cy="40440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grpSp>
        <p:nvGrpSpPr>
          <p:cNvPr id="408" name="Google Shape;408;p30"/>
          <p:cNvGrpSpPr/>
          <p:nvPr/>
        </p:nvGrpSpPr>
        <p:grpSpPr>
          <a:xfrm>
            <a:off x="0" y="9543558"/>
            <a:ext cx="18514316" cy="805317"/>
            <a:chOff x="0" y="6362372"/>
            <a:chExt cx="12342878" cy="536878"/>
          </a:xfrm>
        </p:grpSpPr>
        <p:sp>
          <p:nvSpPr>
            <p:cNvPr id="409" name="Google Shape;409;p30"/>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410" name="Google Shape;410;p30"/>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411" name="Google Shape;411;p30"/>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412" name="Google Shape;412;p30"/>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413" name="Google Shape;413;p30"/>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414" name="Google Shape;414;p30"/>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415" name="Google Shape;415;p30"/>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416" name="Google Shape;416;p30"/>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417" name="Google Shape;417;p30"/>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418" name="Google Shape;418;p30"/>
          <p:cNvSpPr txBox="1"/>
          <p:nvPr/>
        </p:nvSpPr>
        <p:spPr>
          <a:xfrm>
            <a:off x="2375550" y="1833375"/>
            <a:ext cx="14914500" cy="785100"/>
          </a:xfrm>
          <a:prstGeom prst="rect">
            <a:avLst/>
          </a:prstGeom>
          <a:solidFill>
            <a:srgbClr val="2F5496"/>
          </a:solid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chemeClr val="lt1"/>
                </a:solidFill>
                <a:latin typeface="Calibri"/>
                <a:ea typeface="Calibri"/>
                <a:cs typeface="Calibri"/>
                <a:sym typeface="Calibri"/>
              </a:rPr>
              <a:t>Identificación y cartografiado de los elementos existentes de infraestructura verde</a:t>
            </a:r>
            <a:endParaRPr b="1" i="0" sz="3300" u="none" cap="none" strike="noStrike">
              <a:solidFill>
                <a:schemeClr val="lt1"/>
              </a:solidFill>
              <a:latin typeface="Calibri"/>
              <a:ea typeface="Calibri"/>
              <a:cs typeface="Calibri"/>
              <a:sym typeface="Calibri"/>
            </a:endParaRPr>
          </a:p>
        </p:txBody>
      </p:sp>
      <p:sp>
        <p:nvSpPr>
          <p:cNvPr id="419" name="Google Shape;419;p30"/>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0"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420" name="Google Shape;420;p30"/>
          <p:cNvSpPr txBox="1"/>
          <p:nvPr/>
        </p:nvSpPr>
        <p:spPr>
          <a:xfrm>
            <a:off x="2375553" y="2729628"/>
            <a:ext cx="14914500" cy="7851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rgbClr val="2F5496"/>
                </a:solidFill>
                <a:latin typeface="Calibri"/>
                <a:ea typeface="Calibri"/>
                <a:cs typeface="Calibri"/>
                <a:sym typeface="Calibri"/>
              </a:rPr>
              <a:t>17 espacios y elementos de interés para formar el sistema de infraestructura verde</a:t>
            </a:r>
            <a:endParaRPr b="1" i="0" sz="3300" u="none" cap="none" strike="noStrike">
              <a:solidFill>
                <a:srgbClr val="2F5496"/>
              </a:solidFill>
              <a:latin typeface="Calibri"/>
              <a:ea typeface="Calibri"/>
              <a:cs typeface="Calibri"/>
              <a:sym typeface="Calibri"/>
            </a:endParaRPr>
          </a:p>
        </p:txBody>
      </p:sp>
      <p:sp>
        <p:nvSpPr>
          <p:cNvPr id="421" name="Google Shape;421;p30"/>
          <p:cNvSpPr txBox="1"/>
          <p:nvPr/>
        </p:nvSpPr>
        <p:spPr>
          <a:xfrm>
            <a:off x="70783" y="8033484"/>
            <a:ext cx="44640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Las fuentes, abrevaderos, arcas …</a:t>
            </a:r>
            <a:endParaRPr b="1" i="0" sz="2100" u="none" cap="none" strike="noStrike">
              <a:solidFill>
                <a:srgbClr val="2F5496"/>
              </a:solidFill>
              <a:latin typeface="Calibri"/>
              <a:ea typeface="Calibri"/>
              <a:cs typeface="Calibri"/>
              <a:sym typeface="Calibri"/>
            </a:endParaRPr>
          </a:p>
        </p:txBody>
      </p:sp>
      <p:sp>
        <p:nvSpPr>
          <p:cNvPr id="422" name="Google Shape;422;p30"/>
          <p:cNvSpPr txBox="1"/>
          <p:nvPr/>
        </p:nvSpPr>
        <p:spPr>
          <a:xfrm>
            <a:off x="4730936" y="8057820"/>
            <a:ext cx="47067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Los linderos entre parcelas agrícolas</a:t>
            </a:r>
            <a:endParaRPr b="1" i="0" sz="2100" u="none" cap="none" strike="noStrike">
              <a:solidFill>
                <a:srgbClr val="2F5496"/>
              </a:solidFill>
              <a:latin typeface="Calibri"/>
              <a:ea typeface="Calibri"/>
              <a:cs typeface="Calibri"/>
              <a:sym typeface="Calibri"/>
            </a:endParaRPr>
          </a:p>
        </p:txBody>
      </p:sp>
      <p:sp>
        <p:nvSpPr>
          <p:cNvPr id="423" name="Google Shape;423;p30"/>
          <p:cNvSpPr txBox="1"/>
          <p:nvPr/>
        </p:nvSpPr>
        <p:spPr>
          <a:xfrm>
            <a:off x="9582461" y="8055212"/>
            <a:ext cx="49815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Los caminos arbolados</a:t>
            </a:r>
            <a:endParaRPr b="1" i="0" sz="2100" u="none" cap="none" strike="noStrike">
              <a:solidFill>
                <a:srgbClr val="2F5496"/>
              </a:solidFill>
              <a:latin typeface="Calibri"/>
              <a:ea typeface="Calibri"/>
              <a:cs typeface="Calibri"/>
              <a:sym typeface="Calibri"/>
            </a:endParaRPr>
          </a:p>
        </p:txBody>
      </p:sp>
      <p:sp>
        <p:nvSpPr>
          <p:cNvPr id="424" name="Google Shape;424;p30"/>
          <p:cNvSpPr txBox="1"/>
          <p:nvPr/>
        </p:nvSpPr>
        <p:spPr>
          <a:xfrm>
            <a:off x="14772455" y="8055213"/>
            <a:ext cx="34449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Las vías pecuarias</a:t>
            </a:r>
            <a:endParaRPr b="1" i="0" sz="2100" u="none" cap="none" strike="noStrike">
              <a:solidFill>
                <a:srgbClr val="2F5496"/>
              </a:solidFill>
              <a:latin typeface="Calibri"/>
              <a:ea typeface="Calibri"/>
              <a:cs typeface="Calibri"/>
              <a:sym typeface="Calibri"/>
            </a:endParaRPr>
          </a:p>
        </p:txBody>
      </p:sp>
      <p:pic>
        <p:nvPicPr>
          <p:cNvPr descr="Mapa&#10;&#10;Descripción generada automáticamente" id="425" name="Google Shape;425;p30"/>
          <p:cNvPicPr preferRelativeResize="0"/>
          <p:nvPr/>
        </p:nvPicPr>
        <p:blipFill rotWithShape="1">
          <a:blip r:embed="rId10">
            <a:alphaModFix/>
          </a:blip>
          <a:srcRect b="0" l="0" r="0" t="0"/>
          <a:stretch/>
        </p:blipFill>
        <p:spPr>
          <a:xfrm>
            <a:off x="-34212" y="3803171"/>
            <a:ext cx="4569071" cy="4116110"/>
          </a:xfrm>
          <a:prstGeom prst="rect">
            <a:avLst/>
          </a:prstGeom>
          <a:noFill/>
          <a:ln>
            <a:noFill/>
          </a:ln>
        </p:spPr>
      </p:pic>
      <p:pic>
        <p:nvPicPr>
          <p:cNvPr descr="Imagen que contiene interior, edificio, piso, tabla&#10;&#10;Descripción generada automáticamente" id="426" name="Google Shape;426;p30"/>
          <p:cNvPicPr preferRelativeResize="0"/>
          <p:nvPr/>
        </p:nvPicPr>
        <p:blipFill rotWithShape="1">
          <a:blip r:embed="rId11">
            <a:alphaModFix/>
          </a:blip>
          <a:srcRect b="0" l="0" r="0" t="0"/>
          <a:stretch/>
        </p:blipFill>
        <p:spPr>
          <a:xfrm>
            <a:off x="4679708" y="4721546"/>
            <a:ext cx="4757902" cy="3219865"/>
          </a:xfrm>
          <a:prstGeom prst="rect">
            <a:avLst/>
          </a:prstGeom>
          <a:noFill/>
          <a:ln>
            <a:noFill/>
          </a:ln>
        </p:spPr>
      </p:pic>
      <p:pic>
        <p:nvPicPr>
          <p:cNvPr id="427" name="Google Shape;427;p30"/>
          <p:cNvPicPr preferRelativeResize="0"/>
          <p:nvPr/>
        </p:nvPicPr>
        <p:blipFill rotWithShape="1">
          <a:blip r:embed="rId12">
            <a:alphaModFix/>
          </a:blip>
          <a:srcRect b="0" l="0" r="0" t="0"/>
          <a:stretch/>
        </p:blipFill>
        <p:spPr>
          <a:xfrm>
            <a:off x="9582460" y="4217415"/>
            <a:ext cx="4981576" cy="3727133"/>
          </a:xfrm>
          <a:prstGeom prst="rect">
            <a:avLst/>
          </a:prstGeom>
          <a:noFill/>
          <a:ln>
            <a:noFill/>
          </a:ln>
        </p:spPr>
      </p:pic>
      <p:pic>
        <p:nvPicPr>
          <p:cNvPr id="428" name="Google Shape;428;p30"/>
          <p:cNvPicPr preferRelativeResize="0"/>
          <p:nvPr/>
        </p:nvPicPr>
        <p:blipFill rotWithShape="1">
          <a:blip r:embed="rId13">
            <a:alphaModFix/>
          </a:blip>
          <a:srcRect b="0" l="0" r="0" t="0"/>
          <a:stretch/>
        </p:blipFill>
        <p:spPr>
          <a:xfrm>
            <a:off x="14772453" y="3814968"/>
            <a:ext cx="3444761" cy="411611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grpSp>
        <p:nvGrpSpPr>
          <p:cNvPr id="433" name="Google Shape;433;p31"/>
          <p:cNvGrpSpPr/>
          <p:nvPr/>
        </p:nvGrpSpPr>
        <p:grpSpPr>
          <a:xfrm>
            <a:off x="0" y="9543558"/>
            <a:ext cx="18514316" cy="805317"/>
            <a:chOff x="0" y="6362372"/>
            <a:chExt cx="12342878" cy="536878"/>
          </a:xfrm>
        </p:grpSpPr>
        <p:sp>
          <p:nvSpPr>
            <p:cNvPr id="434" name="Google Shape;434;p31"/>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435" name="Google Shape;435;p31"/>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436" name="Google Shape;436;p31"/>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437" name="Google Shape;437;p31"/>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438" name="Google Shape;438;p31"/>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439" name="Google Shape;439;p31"/>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440" name="Google Shape;440;p31"/>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441" name="Google Shape;441;p31"/>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442" name="Google Shape;442;p31"/>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443" name="Google Shape;443;p31"/>
          <p:cNvSpPr txBox="1"/>
          <p:nvPr/>
        </p:nvSpPr>
        <p:spPr>
          <a:xfrm>
            <a:off x="2375550" y="1833375"/>
            <a:ext cx="14914500" cy="785100"/>
          </a:xfrm>
          <a:prstGeom prst="rect">
            <a:avLst/>
          </a:prstGeom>
          <a:solidFill>
            <a:srgbClr val="2F5496"/>
          </a:solid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chemeClr val="lt1"/>
                </a:solidFill>
                <a:latin typeface="Calibri"/>
                <a:ea typeface="Calibri"/>
                <a:cs typeface="Calibri"/>
                <a:sym typeface="Calibri"/>
              </a:rPr>
              <a:t>Identificación y cartografiado de los elementos existentes de infraestructura verde</a:t>
            </a:r>
            <a:endParaRPr b="1" i="0" sz="3300" u="none" cap="none" strike="noStrike">
              <a:solidFill>
                <a:schemeClr val="lt1"/>
              </a:solidFill>
              <a:latin typeface="Calibri"/>
              <a:ea typeface="Calibri"/>
              <a:cs typeface="Calibri"/>
              <a:sym typeface="Calibri"/>
            </a:endParaRPr>
          </a:p>
        </p:txBody>
      </p:sp>
      <p:sp>
        <p:nvSpPr>
          <p:cNvPr id="444" name="Google Shape;444;p31"/>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0"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445" name="Google Shape;445;p31"/>
          <p:cNvSpPr txBox="1"/>
          <p:nvPr/>
        </p:nvSpPr>
        <p:spPr>
          <a:xfrm>
            <a:off x="2375553" y="2736672"/>
            <a:ext cx="14914500" cy="7851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rgbClr val="2F5496"/>
                </a:solidFill>
                <a:latin typeface="Calibri"/>
                <a:ea typeface="Calibri"/>
                <a:cs typeface="Calibri"/>
                <a:sym typeface="Calibri"/>
              </a:rPr>
              <a:t>17 espacios y elementos de interés para formar el sistema de infraestructura verde</a:t>
            </a:r>
            <a:endParaRPr b="1" i="0" sz="3300" u="none" cap="none" strike="noStrike">
              <a:solidFill>
                <a:srgbClr val="2F5496"/>
              </a:solidFill>
              <a:latin typeface="Calibri"/>
              <a:ea typeface="Calibri"/>
              <a:cs typeface="Calibri"/>
              <a:sym typeface="Calibri"/>
            </a:endParaRPr>
          </a:p>
        </p:txBody>
      </p:sp>
      <p:sp>
        <p:nvSpPr>
          <p:cNvPr id="446" name="Google Shape;446;p31"/>
          <p:cNvSpPr txBox="1"/>
          <p:nvPr/>
        </p:nvSpPr>
        <p:spPr>
          <a:xfrm>
            <a:off x="29589" y="8865588"/>
            <a:ext cx="39276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El antiguo trazado del Tren Burra</a:t>
            </a:r>
            <a:endParaRPr b="1" i="0" sz="2100" u="none" cap="none" strike="noStrike">
              <a:solidFill>
                <a:srgbClr val="2F5496"/>
              </a:solidFill>
              <a:latin typeface="Calibri"/>
              <a:ea typeface="Calibri"/>
              <a:cs typeface="Calibri"/>
              <a:sym typeface="Calibri"/>
            </a:endParaRPr>
          </a:p>
        </p:txBody>
      </p:sp>
      <p:sp>
        <p:nvSpPr>
          <p:cNvPr id="447" name="Google Shape;447;p31"/>
          <p:cNvSpPr txBox="1"/>
          <p:nvPr/>
        </p:nvSpPr>
        <p:spPr>
          <a:xfrm>
            <a:off x="4213442" y="8865588"/>
            <a:ext cx="50172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Los parques, jardines </a:t>
            </a:r>
            <a:r>
              <a:rPr b="1" lang="en-US" sz="2100">
                <a:solidFill>
                  <a:srgbClr val="2F5496"/>
                </a:solidFill>
                <a:latin typeface="Calibri"/>
                <a:ea typeface="Calibri"/>
                <a:cs typeface="Calibri"/>
                <a:sym typeface="Calibri"/>
              </a:rPr>
              <a:t>y otros esp. públicos</a:t>
            </a:r>
            <a:endParaRPr b="1" i="0" sz="2100" u="none" cap="none" strike="noStrike">
              <a:solidFill>
                <a:srgbClr val="2F5496"/>
              </a:solidFill>
              <a:latin typeface="Calibri"/>
              <a:ea typeface="Calibri"/>
              <a:cs typeface="Calibri"/>
              <a:sym typeface="Calibri"/>
            </a:endParaRPr>
          </a:p>
        </p:txBody>
      </p:sp>
      <p:sp>
        <p:nvSpPr>
          <p:cNvPr id="448" name="Google Shape;448;p31"/>
          <p:cNvSpPr txBox="1"/>
          <p:nvPr/>
        </p:nvSpPr>
        <p:spPr>
          <a:xfrm>
            <a:off x="9327495" y="8855273"/>
            <a:ext cx="46503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lang="en-US" sz="2100">
                <a:solidFill>
                  <a:srgbClr val="2F5496"/>
                </a:solidFill>
                <a:latin typeface="Calibri"/>
                <a:ea typeface="Calibri"/>
                <a:cs typeface="Calibri"/>
                <a:sym typeface="Calibri"/>
              </a:rPr>
              <a:t>Pl</a:t>
            </a:r>
            <a:r>
              <a:rPr b="1" i="0" lang="en-US" sz="2100" u="none" cap="none" strike="noStrike">
                <a:solidFill>
                  <a:srgbClr val="2F5496"/>
                </a:solidFill>
                <a:latin typeface="Calibri"/>
                <a:ea typeface="Calibri"/>
                <a:cs typeface="Calibri"/>
                <a:sym typeface="Calibri"/>
              </a:rPr>
              <a:t>azas arboladas</a:t>
            </a:r>
            <a:endParaRPr b="1" i="0" sz="2100" u="none" cap="none" strike="noStrike">
              <a:solidFill>
                <a:srgbClr val="2F5496"/>
              </a:solidFill>
              <a:latin typeface="Calibri"/>
              <a:ea typeface="Calibri"/>
              <a:cs typeface="Calibri"/>
              <a:sym typeface="Calibri"/>
            </a:endParaRPr>
          </a:p>
        </p:txBody>
      </p:sp>
      <p:sp>
        <p:nvSpPr>
          <p:cNvPr id="449" name="Google Shape;449;p31"/>
          <p:cNvSpPr txBox="1"/>
          <p:nvPr/>
        </p:nvSpPr>
        <p:spPr>
          <a:xfrm>
            <a:off x="14074557" y="8865588"/>
            <a:ext cx="41706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Las calles arboladas</a:t>
            </a:r>
            <a:endParaRPr b="1" i="0" sz="2100" u="none" cap="none" strike="noStrike">
              <a:solidFill>
                <a:srgbClr val="2F5496"/>
              </a:solidFill>
              <a:latin typeface="Calibri"/>
              <a:ea typeface="Calibri"/>
              <a:cs typeface="Calibri"/>
              <a:sym typeface="Calibri"/>
            </a:endParaRPr>
          </a:p>
        </p:txBody>
      </p:sp>
      <p:pic>
        <p:nvPicPr>
          <p:cNvPr descr="Mapa&#10;&#10;Descripción generada automáticamente" id="450" name="Google Shape;450;p31"/>
          <p:cNvPicPr preferRelativeResize="0"/>
          <p:nvPr/>
        </p:nvPicPr>
        <p:blipFill rotWithShape="1">
          <a:blip r:embed="rId10">
            <a:alphaModFix/>
          </a:blip>
          <a:srcRect b="0" l="0" r="0" t="0"/>
          <a:stretch/>
        </p:blipFill>
        <p:spPr>
          <a:xfrm>
            <a:off x="0" y="3812510"/>
            <a:ext cx="3927700" cy="4945534"/>
          </a:xfrm>
          <a:prstGeom prst="rect">
            <a:avLst/>
          </a:prstGeom>
          <a:noFill/>
          <a:ln>
            <a:noFill/>
          </a:ln>
        </p:spPr>
      </p:pic>
      <p:pic>
        <p:nvPicPr>
          <p:cNvPr descr="Mapa&#10;&#10;Descripción generada automáticamente" id="451" name="Google Shape;451;p31"/>
          <p:cNvPicPr preferRelativeResize="0"/>
          <p:nvPr/>
        </p:nvPicPr>
        <p:blipFill rotWithShape="1">
          <a:blip r:embed="rId11">
            <a:alphaModFix/>
          </a:blip>
          <a:srcRect b="0" l="0" r="0" t="0"/>
          <a:stretch/>
        </p:blipFill>
        <p:spPr>
          <a:xfrm>
            <a:off x="4213442" y="3822953"/>
            <a:ext cx="5017156" cy="4935092"/>
          </a:xfrm>
          <a:prstGeom prst="rect">
            <a:avLst/>
          </a:prstGeom>
          <a:noFill/>
          <a:ln>
            <a:noFill/>
          </a:ln>
        </p:spPr>
      </p:pic>
      <p:pic>
        <p:nvPicPr>
          <p:cNvPr id="452" name="Google Shape;452;p31"/>
          <p:cNvPicPr preferRelativeResize="0"/>
          <p:nvPr/>
        </p:nvPicPr>
        <p:blipFill rotWithShape="1">
          <a:blip r:embed="rId12">
            <a:alphaModFix/>
          </a:blip>
          <a:srcRect b="0" l="15618" r="0" t="0"/>
          <a:stretch/>
        </p:blipFill>
        <p:spPr>
          <a:xfrm>
            <a:off x="14074559" y="5143500"/>
            <a:ext cx="4200381" cy="3587115"/>
          </a:xfrm>
          <a:prstGeom prst="rect">
            <a:avLst/>
          </a:prstGeom>
          <a:noFill/>
          <a:ln>
            <a:noFill/>
          </a:ln>
        </p:spPr>
      </p:pic>
      <p:pic>
        <p:nvPicPr>
          <p:cNvPr id="453" name="Google Shape;453;p31"/>
          <p:cNvPicPr preferRelativeResize="0"/>
          <p:nvPr/>
        </p:nvPicPr>
        <p:blipFill rotWithShape="1">
          <a:blip r:embed="rId13">
            <a:alphaModFix/>
          </a:blip>
          <a:srcRect b="0" l="3705" r="2485" t="0"/>
          <a:stretch/>
        </p:blipFill>
        <p:spPr>
          <a:xfrm>
            <a:off x="9327495" y="5143500"/>
            <a:ext cx="4650163" cy="35924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nvSpPr>
        <p:spPr>
          <a:xfrm>
            <a:off x="-16927" y="-46099"/>
            <a:ext cx="18288000" cy="1339200"/>
          </a:xfrm>
          <a:prstGeom prst="rect">
            <a:avLst/>
          </a:prstGeom>
          <a:solidFill>
            <a:srgbClr val="0C0C0C">
              <a:alpha val="60390"/>
            </a:srgbClr>
          </a:solidFill>
          <a:ln>
            <a:noFill/>
          </a:ln>
        </p:spPr>
        <p:txBody>
          <a:bodyPr anchorCtr="0" anchor="t" bIns="68550" lIns="137150" spcFirstLastPara="1" rIns="137150" wrap="square" tIns="68550">
            <a:spAutoFit/>
          </a:bodyPr>
          <a:lstStyle/>
          <a:p>
            <a:pPr indent="0" lvl="0" marL="0" marR="0" rtl="0" algn="r">
              <a:lnSpc>
                <a:spcPct val="100000"/>
              </a:lnSpc>
              <a:spcBef>
                <a:spcPts val="0"/>
              </a:spcBef>
              <a:spcAft>
                <a:spcPts val="0"/>
              </a:spcAft>
              <a:buClr>
                <a:srgbClr val="000000"/>
              </a:buClr>
              <a:buSzPts val="4200"/>
              <a:buFont typeface="Arial"/>
              <a:buNone/>
            </a:pPr>
            <a:r>
              <a:rPr b="1" lang="en-US" sz="4200">
                <a:solidFill>
                  <a:schemeClr val="lt1"/>
                </a:solidFill>
                <a:latin typeface="Libre Franklin Medium"/>
                <a:ea typeface="Libre Franklin Medium"/>
                <a:cs typeface="Libre Franklin Medium"/>
                <a:sym typeface="Libre Franklin Medium"/>
              </a:rPr>
              <a:t>Presentación del Plan de Renaturalización de Medina de Rioseco</a:t>
            </a:r>
            <a:endParaRPr b="1" i="0" sz="4200" u="none" cap="none" strike="noStrike">
              <a:solidFill>
                <a:schemeClr val="lt1"/>
              </a:solidFill>
              <a:latin typeface="Libre Franklin Medium"/>
              <a:ea typeface="Libre Franklin Medium"/>
              <a:cs typeface="Libre Franklin Medium"/>
              <a:sym typeface="Libre Franklin Medium"/>
            </a:endParaRPr>
          </a:p>
          <a:p>
            <a:pPr indent="0" lvl="0" marL="0" marR="0" rtl="0" algn="r">
              <a:lnSpc>
                <a:spcPct val="100000"/>
              </a:lnSpc>
              <a:spcBef>
                <a:spcPts val="0"/>
              </a:spcBef>
              <a:spcAft>
                <a:spcPts val="0"/>
              </a:spcAft>
              <a:buClr>
                <a:srgbClr val="000000"/>
              </a:buClr>
              <a:buSzPts val="3600"/>
              <a:buFont typeface="Arial"/>
              <a:buNone/>
            </a:pPr>
            <a:r>
              <a:rPr lang="en-US" sz="3600">
                <a:solidFill>
                  <a:schemeClr val="lt1"/>
                </a:solidFill>
                <a:latin typeface="Libre Franklin Medium"/>
                <a:ea typeface="Libre Franklin Medium"/>
                <a:cs typeface="Libre Franklin Medium"/>
                <a:sym typeface="Libre Franklin Medium"/>
              </a:rPr>
              <a:t>Martes 24 de octubre de 2023</a:t>
            </a:r>
            <a:endParaRPr b="0" i="0" sz="2100" u="none" cap="none" strike="noStrike">
              <a:solidFill>
                <a:srgbClr val="000000"/>
              </a:solidFill>
              <a:latin typeface="Arial"/>
              <a:ea typeface="Arial"/>
              <a:cs typeface="Arial"/>
              <a:sym typeface="Arial"/>
            </a:endParaRPr>
          </a:p>
        </p:txBody>
      </p:sp>
      <p:sp>
        <p:nvSpPr>
          <p:cNvPr id="95" name="Google Shape;95;p14"/>
          <p:cNvSpPr/>
          <p:nvPr/>
        </p:nvSpPr>
        <p:spPr>
          <a:xfrm>
            <a:off x="452701" y="1509825"/>
            <a:ext cx="7546500" cy="7470000"/>
          </a:xfrm>
          <a:prstGeom prst="ellipse">
            <a:avLst/>
          </a:prstGeom>
          <a:solidFill>
            <a:srgbClr val="3CA7B7">
              <a:alpha val="80000"/>
            </a:srgbClr>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chemeClr val="lt1"/>
                </a:solidFill>
                <a:latin typeface="Calibri"/>
                <a:ea typeface="Calibri"/>
                <a:cs typeface="Calibri"/>
                <a:sym typeface="Calibri"/>
              </a:rPr>
              <a:t>Proyecto de </a:t>
            </a:r>
            <a:r>
              <a:rPr b="1" i="0" lang="en-US" sz="4800" u="none" cap="none" strike="noStrike">
                <a:solidFill>
                  <a:schemeClr val="lt1"/>
                </a:solidFill>
                <a:latin typeface="Calibri"/>
                <a:ea typeface="Calibri"/>
                <a:cs typeface="Calibri"/>
                <a:sym typeface="Calibri"/>
              </a:rPr>
              <a:t>restauración</a:t>
            </a:r>
            <a:r>
              <a:rPr b="0" i="0" lang="en-US" sz="4200" u="none" cap="none" strike="noStrike">
                <a:solidFill>
                  <a:schemeClr val="lt1"/>
                </a:solidFill>
                <a:latin typeface="Calibri"/>
                <a:ea typeface="Calibri"/>
                <a:cs typeface="Calibri"/>
                <a:sym typeface="Calibri"/>
              </a:rPr>
              <a:t> e </a:t>
            </a:r>
            <a:r>
              <a:rPr b="1" i="0" lang="en-US" sz="4800" u="none" cap="none" strike="noStrike">
                <a:solidFill>
                  <a:schemeClr val="lt1"/>
                </a:solidFill>
                <a:latin typeface="Calibri"/>
                <a:ea typeface="Calibri"/>
                <a:cs typeface="Calibri"/>
                <a:sym typeface="Calibri"/>
              </a:rPr>
              <a:t>integración </a:t>
            </a:r>
            <a:r>
              <a:rPr b="0" i="0" lang="en-US" sz="4200" u="none" cap="none" strike="noStrike">
                <a:solidFill>
                  <a:schemeClr val="lt1"/>
                </a:solidFill>
                <a:latin typeface="Calibri"/>
                <a:ea typeface="Calibri"/>
                <a:cs typeface="Calibri"/>
                <a:sym typeface="Calibri"/>
              </a:rPr>
              <a:t>del ecosistema fluvial del </a:t>
            </a:r>
            <a:r>
              <a:rPr b="1" i="0" lang="en-US" sz="4800" u="none" cap="none" strike="noStrike">
                <a:solidFill>
                  <a:schemeClr val="lt1"/>
                </a:solidFill>
                <a:latin typeface="Calibri"/>
                <a:ea typeface="Calibri"/>
                <a:cs typeface="Calibri"/>
                <a:sym typeface="Calibri"/>
              </a:rPr>
              <a:t>río Sequillo</a:t>
            </a:r>
            <a:r>
              <a:rPr b="0" i="0" lang="en-US" sz="4200" u="none" cap="none" strike="noStrike">
                <a:solidFill>
                  <a:schemeClr val="lt1"/>
                </a:solidFill>
                <a:latin typeface="Calibri"/>
                <a:ea typeface="Calibri"/>
                <a:cs typeface="Calibri"/>
                <a:sym typeface="Calibri"/>
              </a:rPr>
              <a:t> a su paso por el </a:t>
            </a:r>
            <a:r>
              <a:rPr b="1" i="0" lang="en-US" sz="4800" u="none" cap="none" strike="noStrike">
                <a:solidFill>
                  <a:schemeClr val="lt1"/>
                </a:solidFill>
                <a:latin typeface="Calibri"/>
                <a:ea typeface="Calibri"/>
                <a:cs typeface="Calibri"/>
                <a:sym typeface="Calibri"/>
              </a:rPr>
              <a:t>Conjunto Histórico </a:t>
            </a:r>
            <a:r>
              <a:rPr b="0" i="0" lang="en-US" sz="4200" u="none" cap="none" strike="noStrike">
                <a:solidFill>
                  <a:schemeClr val="lt1"/>
                </a:solidFill>
                <a:latin typeface="Calibri"/>
                <a:ea typeface="Calibri"/>
                <a:cs typeface="Calibri"/>
                <a:sym typeface="Calibri"/>
              </a:rPr>
              <a:t>de </a:t>
            </a:r>
            <a:r>
              <a:rPr b="1" i="0" lang="en-US" sz="4800" u="none" cap="none" strike="noStrike">
                <a:solidFill>
                  <a:schemeClr val="lt1"/>
                </a:solidFill>
                <a:latin typeface="Calibri"/>
                <a:ea typeface="Calibri"/>
                <a:cs typeface="Calibri"/>
                <a:sym typeface="Calibri"/>
              </a:rPr>
              <a:t>Medina de Rioseco</a:t>
            </a:r>
            <a:endParaRPr b="1" i="0" sz="4800" u="none" cap="none" strike="noStrike">
              <a:solidFill>
                <a:schemeClr val="lt1"/>
              </a:solidFill>
              <a:latin typeface="Calibri"/>
              <a:ea typeface="Calibri"/>
              <a:cs typeface="Calibri"/>
              <a:sym typeface="Calibri"/>
            </a:endParaRPr>
          </a:p>
        </p:txBody>
      </p:sp>
      <p:grpSp>
        <p:nvGrpSpPr>
          <p:cNvPr id="96" name="Google Shape;96;p14"/>
          <p:cNvGrpSpPr/>
          <p:nvPr/>
        </p:nvGrpSpPr>
        <p:grpSpPr>
          <a:xfrm>
            <a:off x="0" y="9543558"/>
            <a:ext cx="18514316" cy="805317"/>
            <a:chOff x="0" y="6362372"/>
            <a:chExt cx="12342878" cy="536878"/>
          </a:xfrm>
        </p:grpSpPr>
        <p:sp>
          <p:nvSpPr>
            <p:cNvPr id="97" name="Google Shape;97;p14"/>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98" name="Google Shape;98;p14"/>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99" name="Google Shape;99;p14"/>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100" name="Google Shape;100;p14"/>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101" name="Google Shape;101;p14"/>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102" name="Google Shape;102;p14"/>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103" name="Google Shape;103;p14"/>
          <p:cNvPicPr preferRelativeResize="0"/>
          <p:nvPr/>
        </p:nvPicPr>
        <p:blipFill rotWithShape="1">
          <a:blip r:embed="rId8">
            <a:alphaModFix/>
          </a:blip>
          <a:srcRect b="0" l="0" r="0" t="0"/>
          <a:stretch/>
        </p:blipFill>
        <p:spPr>
          <a:xfrm>
            <a:off x="8963063" y="1509825"/>
            <a:ext cx="8601088" cy="747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grpSp>
        <p:nvGrpSpPr>
          <p:cNvPr id="458" name="Google Shape;458;p32"/>
          <p:cNvGrpSpPr/>
          <p:nvPr/>
        </p:nvGrpSpPr>
        <p:grpSpPr>
          <a:xfrm>
            <a:off x="0" y="9543558"/>
            <a:ext cx="18514316" cy="805317"/>
            <a:chOff x="0" y="6362372"/>
            <a:chExt cx="12342878" cy="536878"/>
          </a:xfrm>
        </p:grpSpPr>
        <p:sp>
          <p:nvSpPr>
            <p:cNvPr id="459" name="Google Shape;459;p32"/>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460" name="Google Shape;460;p32"/>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461" name="Google Shape;461;p32"/>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462" name="Google Shape;462;p32"/>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463" name="Google Shape;463;p32"/>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464" name="Google Shape;464;p32"/>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465" name="Google Shape;465;p32"/>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466" name="Google Shape;466;p32"/>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467" name="Google Shape;467;p32"/>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468" name="Google Shape;468;p32"/>
          <p:cNvSpPr txBox="1"/>
          <p:nvPr/>
        </p:nvSpPr>
        <p:spPr>
          <a:xfrm>
            <a:off x="2375550" y="1833375"/>
            <a:ext cx="14914500" cy="785100"/>
          </a:xfrm>
          <a:prstGeom prst="rect">
            <a:avLst/>
          </a:prstGeom>
          <a:solidFill>
            <a:srgbClr val="2F5496"/>
          </a:solid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chemeClr val="lt1"/>
                </a:solidFill>
                <a:latin typeface="Calibri"/>
                <a:ea typeface="Calibri"/>
                <a:cs typeface="Calibri"/>
                <a:sym typeface="Calibri"/>
              </a:rPr>
              <a:t>Identificación y cartografiado de los elementos existentes de infraestructura verde</a:t>
            </a:r>
            <a:endParaRPr b="1" i="0" sz="3300" u="none" cap="none" strike="noStrike">
              <a:solidFill>
                <a:schemeClr val="lt1"/>
              </a:solidFill>
              <a:latin typeface="Calibri"/>
              <a:ea typeface="Calibri"/>
              <a:cs typeface="Calibri"/>
              <a:sym typeface="Calibri"/>
            </a:endParaRPr>
          </a:p>
        </p:txBody>
      </p:sp>
      <p:sp>
        <p:nvSpPr>
          <p:cNvPr id="469" name="Google Shape;469;p32"/>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0"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470" name="Google Shape;470;p32"/>
          <p:cNvSpPr txBox="1"/>
          <p:nvPr/>
        </p:nvSpPr>
        <p:spPr>
          <a:xfrm>
            <a:off x="2375553" y="2736672"/>
            <a:ext cx="14914500" cy="7851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rgbClr val="2F5496"/>
                </a:solidFill>
                <a:latin typeface="Calibri"/>
                <a:ea typeface="Calibri"/>
                <a:cs typeface="Calibri"/>
                <a:sym typeface="Calibri"/>
              </a:rPr>
              <a:t>17 espacios y elementos de interés para formar el sistema de infraestructura verde</a:t>
            </a:r>
            <a:endParaRPr b="1" i="0" sz="3300" u="none" cap="none" strike="noStrike">
              <a:solidFill>
                <a:srgbClr val="2F5496"/>
              </a:solidFill>
              <a:latin typeface="Calibri"/>
              <a:ea typeface="Calibri"/>
              <a:cs typeface="Calibri"/>
              <a:sym typeface="Calibri"/>
            </a:endParaRPr>
          </a:p>
        </p:txBody>
      </p:sp>
      <p:sp>
        <p:nvSpPr>
          <p:cNvPr id="471" name="Google Shape;471;p32"/>
          <p:cNvSpPr txBox="1"/>
          <p:nvPr/>
        </p:nvSpPr>
        <p:spPr>
          <a:xfrm>
            <a:off x="29590" y="8865588"/>
            <a:ext cx="37050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El  cementerio</a:t>
            </a:r>
            <a:endParaRPr b="1" i="0" sz="2100" u="none" cap="none" strike="noStrike">
              <a:solidFill>
                <a:srgbClr val="2F5496"/>
              </a:solidFill>
              <a:latin typeface="Calibri"/>
              <a:ea typeface="Calibri"/>
              <a:cs typeface="Calibri"/>
              <a:sym typeface="Calibri"/>
            </a:endParaRPr>
          </a:p>
        </p:txBody>
      </p:sp>
      <p:sp>
        <p:nvSpPr>
          <p:cNvPr id="472" name="Google Shape;472;p32"/>
          <p:cNvSpPr txBox="1"/>
          <p:nvPr/>
        </p:nvSpPr>
        <p:spPr>
          <a:xfrm>
            <a:off x="3841878" y="8884374"/>
            <a:ext cx="45939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Los huertos urbanos</a:t>
            </a:r>
            <a:endParaRPr b="1" i="0" sz="2100" u="none" cap="none" strike="noStrike">
              <a:solidFill>
                <a:srgbClr val="2F5496"/>
              </a:solidFill>
              <a:latin typeface="Calibri"/>
              <a:ea typeface="Calibri"/>
              <a:cs typeface="Calibri"/>
              <a:sym typeface="Calibri"/>
            </a:endParaRPr>
          </a:p>
        </p:txBody>
      </p:sp>
      <p:sp>
        <p:nvSpPr>
          <p:cNvPr id="473" name="Google Shape;473;p32"/>
          <p:cNvSpPr txBox="1"/>
          <p:nvPr/>
        </p:nvSpPr>
        <p:spPr>
          <a:xfrm>
            <a:off x="8543168" y="8870415"/>
            <a:ext cx="48717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Espacios verdes </a:t>
            </a:r>
            <a:r>
              <a:rPr b="1" lang="en-US" sz="2100">
                <a:solidFill>
                  <a:srgbClr val="2F5496"/>
                </a:solidFill>
                <a:latin typeface="Calibri"/>
                <a:ea typeface="Calibri"/>
                <a:cs typeface="Calibri"/>
                <a:sym typeface="Calibri"/>
              </a:rPr>
              <a:t>de los</a:t>
            </a:r>
            <a:r>
              <a:rPr b="1" i="0" lang="en-US" sz="2100" u="none" cap="none" strike="noStrike">
                <a:solidFill>
                  <a:srgbClr val="2F5496"/>
                </a:solidFill>
                <a:latin typeface="Calibri"/>
                <a:ea typeface="Calibri"/>
                <a:cs typeface="Calibri"/>
                <a:sym typeface="Calibri"/>
              </a:rPr>
              <a:t> equipamientos</a:t>
            </a:r>
            <a:endParaRPr b="1" i="0" sz="2100" u="none" cap="none" strike="noStrike">
              <a:solidFill>
                <a:srgbClr val="2F5496"/>
              </a:solidFill>
              <a:latin typeface="Calibri"/>
              <a:ea typeface="Calibri"/>
              <a:cs typeface="Calibri"/>
              <a:sym typeface="Calibri"/>
            </a:endParaRPr>
          </a:p>
        </p:txBody>
      </p:sp>
      <p:sp>
        <p:nvSpPr>
          <p:cNvPr id="474" name="Google Shape;474;p32"/>
          <p:cNvSpPr txBox="1"/>
          <p:nvPr/>
        </p:nvSpPr>
        <p:spPr>
          <a:xfrm>
            <a:off x="13522329" y="8882222"/>
            <a:ext cx="4678800" cy="600300"/>
          </a:xfrm>
          <a:prstGeom prst="rect">
            <a:avLst/>
          </a:prstGeom>
          <a:no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1" i="0" lang="en-US" sz="2100" u="none" cap="none" strike="noStrike">
                <a:solidFill>
                  <a:srgbClr val="2F5496"/>
                </a:solidFill>
                <a:latin typeface="Calibri"/>
                <a:ea typeface="Calibri"/>
                <a:cs typeface="Calibri"/>
                <a:sym typeface="Calibri"/>
              </a:rPr>
              <a:t>Las patios de parcela o manzana</a:t>
            </a:r>
            <a:endParaRPr b="1" i="0" sz="2100" u="none" cap="none" strike="noStrike">
              <a:solidFill>
                <a:srgbClr val="2F5496"/>
              </a:solidFill>
              <a:latin typeface="Calibri"/>
              <a:ea typeface="Calibri"/>
              <a:cs typeface="Calibri"/>
              <a:sym typeface="Calibri"/>
            </a:endParaRPr>
          </a:p>
        </p:txBody>
      </p:sp>
      <p:pic>
        <p:nvPicPr>
          <p:cNvPr id="475" name="Google Shape;475;p32"/>
          <p:cNvPicPr preferRelativeResize="0"/>
          <p:nvPr/>
        </p:nvPicPr>
        <p:blipFill rotWithShape="1">
          <a:blip r:embed="rId10">
            <a:alphaModFix/>
          </a:blip>
          <a:srcRect b="0" l="0" r="0" t="0"/>
          <a:stretch/>
        </p:blipFill>
        <p:spPr>
          <a:xfrm>
            <a:off x="29589" y="3830732"/>
            <a:ext cx="3704986" cy="4942210"/>
          </a:xfrm>
          <a:prstGeom prst="rect">
            <a:avLst/>
          </a:prstGeom>
          <a:noFill/>
          <a:ln>
            <a:noFill/>
          </a:ln>
        </p:spPr>
      </p:pic>
      <p:pic>
        <p:nvPicPr>
          <p:cNvPr id="476" name="Google Shape;476;p32"/>
          <p:cNvPicPr preferRelativeResize="0"/>
          <p:nvPr/>
        </p:nvPicPr>
        <p:blipFill rotWithShape="1">
          <a:blip r:embed="rId11">
            <a:alphaModFix/>
          </a:blip>
          <a:srcRect b="0" l="0" r="0" t="0"/>
          <a:stretch/>
        </p:blipFill>
        <p:spPr>
          <a:xfrm>
            <a:off x="13507100" y="4176644"/>
            <a:ext cx="4693694" cy="4609742"/>
          </a:xfrm>
          <a:prstGeom prst="rect">
            <a:avLst/>
          </a:prstGeom>
          <a:noFill/>
          <a:ln>
            <a:noFill/>
          </a:ln>
        </p:spPr>
      </p:pic>
      <p:pic>
        <p:nvPicPr>
          <p:cNvPr id="477" name="Google Shape;477;p32"/>
          <p:cNvPicPr preferRelativeResize="0"/>
          <p:nvPr/>
        </p:nvPicPr>
        <p:blipFill rotWithShape="1">
          <a:blip r:embed="rId12">
            <a:alphaModFix/>
          </a:blip>
          <a:srcRect b="6226" l="5846" r="0" t="0"/>
          <a:stretch/>
        </p:blipFill>
        <p:spPr>
          <a:xfrm>
            <a:off x="3846441" y="4997693"/>
            <a:ext cx="4593988" cy="3790042"/>
          </a:xfrm>
          <a:prstGeom prst="rect">
            <a:avLst/>
          </a:prstGeom>
          <a:noFill/>
          <a:ln>
            <a:noFill/>
          </a:ln>
        </p:spPr>
      </p:pic>
      <p:pic>
        <p:nvPicPr>
          <p:cNvPr descr="Vista de un edificio&#10;&#10;Descripción generada automáticamente con confianza media" id="478" name="Google Shape;478;p32"/>
          <p:cNvPicPr preferRelativeResize="0"/>
          <p:nvPr/>
        </p:nvPicPr>
        <p:blipFill rotWithShape="1">
          <a:blip r:embed="rId13">
            <a:alphaModFix/>
          </a:blip>
          <a:srcRect b="0" l="0" r="0" t="0"/>
          <a:stretch/>
        </p:blipFill>
        <p:spPr>
          <a:xfrm>
            <a:off x="8552298" y="4976318"/>
            <a:ext cx="4871866" cy="37900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grpSp>
        <p:nvGrpSpPr>
          <p:cNvPr id="483" name="Google Shape;483;p33"/>
          <p:cNvGrpSpPr/>
          <p:nvPr/>
        </p:nvGrpSpPr>
        <p:grpSpPr>
          <a:xfrm>
            <a:off x="0" y="9543558"/>
            <a:ext cx="18514316" cy="805317"/>
            <a:chOff x="0" y="6362372"/>
            <a:chExt cx="12342878" cy="536878"/>
          </a:xfrm>
        </p:grpSpPr>
        <p:sp>
          <p:nvSpPr>
            <p:cNvPr id="484" name="Google Shape;484;p33"/>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485" name="Google Shape;485;p33"/>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486" name="Google Shape;486;p33"/>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487" name="Google Shape;487;p33"/>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488" name="Google Shape;488;p33"/>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489" name="Google Shape;489;p33"/>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490" name="Google Shape;490;p33"/>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491" name="Google Shape;491;p33"/>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492" name="Google Shape;492;p33"/>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493" name="Google Shape;493;p33"/>
          <p:cNvSpPr txBox="1"/>
          <p:nvPr/>
        </p:nvSpPr>
        <p:spPr>
          <a:xfrm>
            <a:off x="2107675" y="1829150"/>
            <a:ext cx="14618400" cy="785100"/>
          </a:xfrm>
          <a:prstGeom prst="rect">
            <a:avLst/>
          </a:prstGeom>
          <a:solidFill>
            <a:srgbClr val="2F5496"/>
          </a:solidFill>
          <a:ln cap="flat" cmpd="sng" w="9525">
            <a:solidFill>
              <a:srgbClr val="2F5496"/>
            </a:solidFill>
            <a:prstDash val="solid"/>
            <a:round/>
            <a:headEnd len="sm" w="sm" type="none"/>
            <a:tailEnd len="sm" w="sm" type="none"/>
          </a:ln>
        </p:spPr>
        <p:txBody>
          <a:bodyPr anchorCtr="0" anchor="t" bIns="137150" lIns="137150" spcFirstLastPara="1" rIns="137150" wrap="square" tIns="137150">
            <a:spAutoFit/>
          </a:bodyPr>
          <a:lstStyle/>
          <a:p>
            <a:pPr indent="0" lvl="0" marL="0" marR="0" rtl="0" algn="just">
              <a:lnSpc>
                <a:spcPct val="100000"/>
              </a:lnSpc>
              <a:spcBef>
                <a:spcPts val="0"/>
              </a:spcBef>
              <a:spcAft>
                <a:spcPts val="0"/>
              </a:spcAft>
              <a:buClr>
                <a:schemeClr val="dk1"/>
              </a:buClr>
              <a:buSzPts val="1700"/>
              <a:buFont typeface="Arial"/>
              <a:buNone/>
            </a:pPr>
            <a:r>
              <a:rPr b="1" i="0" lang="en-US" sz="3300" u="none" cap="none" strike="noStrike">
                <a:solidFill>
                  <a:schemeClr val="lt1"/>
                </a:solidFill>
                <a:latin typeface="Calibri"/>
                <a:ea typeface="Calibri"/>
                <a:cs typeface="Calibri"/>
                <a:sym typeface="Calibri"/>
              </a:rPr>
              <a:t>Identificación y cartografiado de los elementos existentes de </a:t>
            </a:r>
            <a:r>
              <a:rPr b="1" lang="en-US" sz="3300">
                <a:solidFill>
                  <a:schemeClr val="lt1"/>
                </a:solidFill>
                <a:latin typeface="Calibri"/>
                <a:ea typeface="Calibri"/>
                <a:cs typeface="Calibri"/>
                <a:sym typeface="Calibri"/>
              </a:rPr>
              <a:t>IV</a:t>
            </a:r>
            <a:r>
              <a:rPr b="1" i="0" lang="en-US" sz="3300" u="none" cap="none" strike="noStrike">
                <a:solidFill>
                  <a:schemeClr val="lt1"/>
                </a:solidFill>
                <a:latin typeface="Calibri"/>
                <a:ea typeface="Calibri"/>
                <a:cs typeface="Calibri"/>
                <a:sym typeface="Calibri"/>
              </a:rPr>
              <a:t> _ Gráfico resumen</a:t>
            </a:r>
            <a:endParaRPr b="1" i="0" sz="3300" u="none" cap="none" strike="noStrike">
              <a:solidFill>
                <a:schemeClr val="lt1"/>
              </a:solidFill>
              <a:latin typeface="Calibri"/>
              <a:ea typeface="Calibri"/>
              <a:cs typeface="Calibri"/>
              <a:sym typeface="Calibri"/>
            </a:endParaRPr>
          </a:p>
        </p:txBody>
      </p:sp>
      <p:sp>
        <p:nvSpPr>
          <p:cNvPr id="494" name="Google Shape;494;p33"/>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0"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pic>
        <p:nvPicPr>
          <p:cNvPr id="495" name="Google Shape;495;p33"/>
          <p:cNvPicPr preferRelativeResize="0"/>
          <p:nvPr/>
        </p:nvPicPr>
        <p:blipFill>
          <a:blip r:embed="rId10">
            <a:alphaModFix/>
          </a:blip>
          <a:stretch>
            <a:fillRect/>
          </a:stretch>
        </p:blipFill>
        <p:spPr>
          <a:xfrm>
            <a:off x="4305325" y="2736700"/>
            <a:ext cx="9623116" cy="6806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grpSp>
        <p:nvGrpSpPr>
          <p:cNvPr id="500" name="Google Shape;500;p34"/>
          <p:cNvGrpSpPr/>
          <p:nvPr/>
        </p:nvGrpSpPr>
        <p:grpSpPr>
          <a:xfrm>
            <a:off x="0" y="9543558"/>
            <a:ext cx="18514316" cy="805317"/>
            <a:chOff x="0" y="6362372"/>
            <a:chExt cx="12342878" cy="536878"/>
          </a:xfrm>
        </p:grpSpPr>
        <p:sp>
          <p:nvSpPr>
            <p:cNvPr id="501" name="Google Shape;501;p34"/>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502" name="Google Shape;502;p34"/>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503" name="Google Shape;503;p34"/>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504" name="Google Shape;504;p34"/>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505" name="Google Shape;505;p34"/>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506" name="Google Shape;506;p34"/>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507" name="Google Shape;507;p34"/>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08" name="Google Shape;508;p34"/>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09" name="Google Shape;509;p34"/>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510" name="Google Shape;510;p34"/>
          <p:cNvSpPr txBox="1"/>
          <p:nvPr>
            <p:ph idx="4294967295" type="body"/>
          </p:nvPr>
        </p:nvSpPr>
        <p:spPr>
          <a:xfrm>
            <a:off x="3044523" y="537838"/>
            <a:ext cx="110157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PROCESO PARTICIPATIVO</a:t>
            </a:r>
            <a:endParaRPr sz="4400">
              <a:solidFill>
                <a:schemeClr val="lt1"/>
              </a:solidFill>
            </a:endParaRPr>
          </a:p>
        </p:txBody>
      </p:sp>
      <p:pic>
        <p:nvPicPr>
          <p:cNvPr id="511" name="Google Shape;511;p34"/>
          <p:cNvPicPr preferRelativeResize="0"/>
          <p:nvPr/>
        </p:nvPicPr>
        <p:blipFill>
          <a:blip r:embed="rId10">
            <a:alphaModFix/>
          </a:blip>
          <a:stretch>
            <a:fillRect/>
          </a:stretch>
        </p:blipFill>
        <p:spPr>
          <a:xfrm>
            <a:off x="5531600" y="642950"/>
            <a:ext cx="12616600" cy="8900600"/>
          </a:xfrm>
          <a:prstGeom prst="rect">
            <a:avLst/>
          </a:prstGeom>
          <a:noFill/>
          <a:ln>
            <a:noFill/>
          </a:ln>
        </p:spPr>
      </p:pic>
      <p:sp>
        <p:nvSpPr>
          <p:cNvPr id="512" name="Google Shape;512;p34"/>
          <p:cNvSpPr/>
          <p:nvPr/>
        </p:nvSpPr>
        <p:spPr>
          <a:xfrm>
            <a:off x="2609813" y="311400"/>
            <a:ext cx="128769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513" name="Google Shape;513;p34"/>
          <p:cNvSpPr txBox="1"/>
          <p:nvPr/>
        </p:nvSpPr>
        <p:spPr>
          <a:xfrm>
            <a:off x="399375" y="1736475"/>
            <a:ext cx="5826600" cy="1800900"/>
          </a:xfrm>
          <a:prstGeom prst="rect">
            <a:avLst/>
          </a:prstGeom>
          <a:noFill/>
          <a:ln>
            <a:noFill/>
          </a:ln>
        </p:spPr>
        <p:txBody>
          <a:bodyPr anchorCtr="0" anchor="t" bIns="137150" lIns="137150" spcFirstLastPara="1" rIns="137150" wrap="square" tIns="137150">
            <a:spAutoFit/>
          </a:bodyPr>
          <a:lstStyle/>
          <a:p>
            <a:pPr indent="0" lvl="0" marL="0" rtl="0" algn="l">
              <a:spcBef>
                <a:spcPts val="0"/>
              </a:spcBef>
              <a:spcAft>
                <a:spcPts val="0"/>
              </a:spcAft>
              <a:buNone/>
            </a:pPr>
            <a:r>
              <a:rPr b="1" lang="en-US" sz="3300">
                <a:solidFill>
                  <a:srgbClr val="204795"/>
                </a:solidFill>
                <a:latin typeface="Calibri"/>
                <a:ea typeface="Calibri"/>
                <a:cs typeface="Calibri"/>
                <a:sym typeface="Calibri"/>
              </a:rPr>
              <a:t>Participación de la ciudadanía, </a:t>
            </a:r>
            <a:endParaRPr b="1" sz="3300">
              <a:solidFill>
                <a:srgbClr val="204795"/>
              </a:solidFill>
              <a:latin typeface="Calibri"/>
              <a:ea typeface="Calibri"/>
              <a:cs typeface="Calibri"/>
              <a:sym typeface="Calibri"/>
            </a:endParaRPr>
          </a:p>
          <a:p>
            <a:pPr indent="0" lvl="0" marL="0" rtl="0" algn="l">
              <a:spcBef>
                <a:spcPts val="0"/>
              </a:spcBef>
              <a:spcAft>
                <a:spcPts val="0"/>
              </a:spcAft>
              <a:buNone/>
            </a:pPr>
            <a:r>
              <a:rPr b="1" lang="en-US" sz="3300">
                <a:solidFill>
                  <a:srgbClr val="204795"/>
                </a:solidFill>
                <a:latin typeface="Calibri"/>
                <a:ea typeface="Calibri"/>
                <a:cs typeface="Calibri"/>
                <a:sym typeface="Calibri"/>
              </a:rPr>
              <a:t>de los agentes locales y territoriales</a:t>
            </a:r>
            <a:endParaRPr sz="3200">
              <a:solidFill>
                <a:schemeClr val="dk1"/>
              </a:solidFill>
              <a:latin typeface="Calibri"/>
              <a:ea typeface="Calibri"/>
              <a:cs typeface="Calibri"/>
              <a:sym typeface="Calibri"/>
            </a:endParaRPr>
          </a:p>
        </p:txBody>
      </p:sp>
      <p:sp>
        <p:nvSpPr>
          <p:cNvPr id="514" name="Google Shape;514;p34"/>
          <p:cNvSpPr txBox="1"/>
          <p:nvPr/>
        </p:nvSpPr>
        <p:spPr>
          <a:xfrm>
            <a:off x="55838" y="3380663"/>
            <a:ext cx="6170100" cy="4894800"/>
          </a:xfrm>
          <a:prstGeom prst="rect">
            <a:avLst/>
          </a:prstGeom>
          <a:noFill/>
          <a:ln>
            <a:noFill/>
          </a:ln>
        </p:spPr>
        <p:txBody>
          <a:bodyPr anchorCtr="0" anchor="t" bIns="137150" lIns="137150" spcFirstLastPara="1" rIns="137150" wrap="square" tIns="137150">
            <a:spAutoFit/>
          </a:bodyPr>
          <a:lstStyle/>
          <a:p>
            <a:pPr indent="-533400" lvl="0" marL="6858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Espacio físico “Riosecoworking”</a:t>
            </a:r>
            <a:endParaRPr sz="3000">
              <a:solidFill>
                <a:schemeClr val="dk1"/>
              </a:solidFill>
              <a:latin typeface="Calibri"/>
              <a:ea typeface="Calibri"/>
              <a:cs typeface="Calibri"/>
              <a:sym typeface="Calibri"/>
            </a:endParaRPr>
          </a:p>
          <a:p>
            <a:pPr indent="-533400" lvl="0" marL="6858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Informar, sensibilizar y propiciar la participación </a:t>
            </a:r>
            <a:endParaRPr b="1" sz="3000">
              <a:solidFill>
                <a:srgbClr val="204795"/>
              </a:solidFill>
              <a:latin typeface="Calibri"/>
              <a:ea typeface="Calibri"/>
              <a:cs typeface="Calibri"/>
              <a:sym typeface="Calibri"/>
            </a:endParaRPr>
          </a:p>
          <a:p>
            <a:pPr indent="-533400" lvl="0" marL="6858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Invitación a toda la comunidad a participar </a:t>
            </a:r>
            <a:endParaRPr sz="3000">
              <a:solidFill>
                <a:schemeClr val="dk1"/>
              </a:solidFill>
              <a:latin typeface="Calibri"/>
              <a:ea typeface="Calibri"/>
              <a:cs typeface="Calibri"/>
              <a:sym typeface="Calibri"/>
            </a:endParaRPr>
          </a:p>
          <a:p>
            <a:pPr indent="-533400" lvl="0" marL="6858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Reuniones y actividades participativas</a:t>
            </a:r>
            <a:endParaRPr sz="3000">
              <a:solidFill>
                <a:schemeClr val="dk1"/>
              </a:solidFill>
              <a:latin typeface="Calibri"/>
              <a:ea typeface="Calibri"/>
              <a:cs typeface="Calibri"/>
              <a:sym typeface="Calibri"/>
            </a:endParaRPr>
          </a:p>
          <a:p>
            <a:pPr indent="-533400" lvl="0" marL="6858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2 cuestionarios (presencial/online)</a:t>
            </a:r>
            <a:endParaRPr sz="3000">
              <a:solidFill>
                <a:schemeClr val="dk1"/>
              </a:solidFill>
              <a:latin typeface="Calibri"/>
              <a:ea typeface="Calibri"/>
              <a:cs typeface="Calibri"/>
              <a:sym typeface="Calibri"/>
            </a:endParaRPr>
          </a:p>
          <a:p>
            <a:pPr indent="-533400" lvl="0" marL="6858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“Diagrama de actores clave”</a:t>
            </a:r>
            <a:endParaRPr sz="3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grpSp>
        <p:nvGrpSpPr>
          <p:cNvPr id="519" name="Google Shape;519;p35"/>
          <p:cNvGrpSpPr/>
          <p:nvPr/>
        </p:nvGrpSpPr>
        <p:grpSpPr>
          <a:xfrm>
            <a:off x="0" y="9543558"/>
            <a:ext cx="18514316" cy="805317"/>
            <a:chOff x="0" y="6362372"/>
            <a:chExt cx="12342878" cy="536878"/>
          </a:xfrm>
        </p:grpSpPr>
        <p:sp>
          <p:nvSpPr>
            <p:cNvPr id="520" name="Google Shape;520;p35"/>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521" name="Google Shape;521;p35"/>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522" name="Google Shape;522;p35"/>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523" name="Google Shape;523;p35"/>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524" name="Google Shape;524;p35"/>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525" name="Google Shape;525;p35"/>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526" name="Google Shape;526;p35"/>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27" name="Google Shape;527;p35"/>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28" name="Google Shape;528;p35"/>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529" name="Google Shape;529;p35"/>
          <p:cNvSpPr/>
          <p:nvPr/>
        </p:nvSpPr>
        <p:spPr>
          <a:xfrm>
            <a:off x="2609813" y="311400"/>
            <a:ext cx="128769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530" name="Google Shape;530;p35"/>
          <p:cNvSpPr txBox="1"/>
          <p:nvPr>
            <p:ph idx="4294967295" type="body"/>
          </p:nvPr>
        </p:nvSpPr>
        <p:spPr>
          <a:xfrm>
            <a:off x="3044523" y="537838"/>
            <a:ext cx="110157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ACTIVIDADES PARTICIPATIVAS </a:t>
            </a:r>
            <a:endParaRPr sz="4400">
              <a:solidFill>
                <a:schemeClr val="lt1"/>
              </a:solidFill>
            </a:endParaRPr>
          </a:p>
        </p:txBody>
      </p:sp>
      <p:graphicFrame>
        <p:nvGraphicFramePr>
          <p:cNvPr id="531" name="Google Shape;531;p35"/>
          <p:cNvGraphicFramePr/>
          <p:nvPr/>
        </p:nvGraphicFramePr>
        <p:xfrm>
          <a:off x="190781" y="1706550"/>
          <a:ext cx="3000000" cy="3000000"/>
        </p:xfrm>
        <a:graphic>
          <a:graphicData uri="http://schemas.openxmlformats.org/drawingml/2006/table">
            <a:tbl>
              <a:tblPr>
                <a:noFill/>
                <a:tableStyleId>{32DCBDFE-4A63-47DB-AF8D-0D16C70365F8}</a:tableStyleId>
              </a:tblPr>
              <a:tblGrid>
                <a:gridCol w="1752300"/>
                <a:gridCol w="2208075"/>
                <a:gridCol w="8346450"/>
                <a:gridCol w="5599575"/>
              </a:tblGrid>
              <a:tr h="616950">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Fecha</a:t>
                      </a:r>
                      <a:endParaRPr b="1" sz="2600">
                        <a:solidFill>
                          <a:schemeClr val="dk1"/>
                        </a:solidFill>
                        <a:latin typeface="Calibri"/>
                        <a:ea typeface="Calibri"/>
                        <a:cs typeface="Calibri"/>
                        <a:sym typeface="Calibri"/>
                      </a:endParaRPr>
                    </a:p>
                  </a:txBody>
                  <a:tcPr marT="95250" marB="95250" marR="95250" marL="952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Título</a:t>
                      </a:r>
                      <a:endParaRPr b="1" sz="2600">
                        <a:solidFill>
                          <a:schemeClr val="dk1"/>
                        </a:solidFill>
                        <a:latin typeface="Calibri"/>
                        <a:ea typeface="Calibri"/>
                        <a:cs typeface="Calibri"/>
                        <a:sym typeface="Calibri"/>
                      </a:endParaRPr>
                    </a:p>
                  </a:txBody>
                  <a:tcPr marT="95250" marB="95250" marR="95250" marL="952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Resumen /Conclusiones</a:t>
                      </a:r>
                      <a:endParaRPr b="1" sz="2600">
                        <a:solidFill>
                          <a:schemeClr val="dk1"/>
                        </a:solidFill>
                        <a:latin typeface="Calibri"/>
                        <a:ea typeface="Calibri"/>
                        <a:cs typeface="Calibri"/>
                        <a:sym typeface="Calibri"/>
                      </a:endParaRPr>
                    </a:p>
                  </a:txBody>
                  <a:tcPr marT="95250" marB="95250" marR="95250" marL="952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b="1" lang="en-US" sz="2600">
                          <a:solidFill>
                            <a:schemeClr val="dk1"/>
                          </a:solidFill>
                          <a:latin typeface="Calibri"/>
                          <a:ea typeface="Calibri"/>
                          <a:cs typeface="Calibri"/>
                          <a:sym typeface="Calibri"/>
                        </a:rPr>
                        <a:t>Foto</a:t>
                      </a:r>
                      <a:endParaRPr b="1" sz="2600">
                        <a:solidFill>
                          <a:schemeClr val="dk1"/>
                        </a:solidFill>
                        <a:latin typeface="Calibri"/>
                        <a:ea typeface="Calibri"/>
                        <a:cs typeface="Calibri"/>
                        <a:sym typeface="Calibri"/>
                      </a:endParaRPr>
                    </a:p>
                  </a:txBody>
                  <a:tcPr marT="95250" marB="95250" marR="95250" marL="952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E2F3"/>
                    </a:solidFill>
                  </a:tcPr>
                </a:tc>
              </a:tr>
              <a:tr h="2973125">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23/01/2023</a:t>
                      </a:r>
                      <a:endParaRPr b="1" sz="2400">
                        <a:solidFill>
                          <a:schemeClr val="dk1"/>
                        </a:solidFill>
                        <a:latin typeface="Calibri"/>
                        <a:ea typeface="Calibri"/>
                        <a:cs typeface="Calibri"/>
                        <a:sym typeface="Calibri"/>
                      </a:endParaRPr>
                    </a:p>
                  </a:txBody>
                  <a:tcPr marT="95250" marB="95250" marR="95250" marL="95250" anchor="ctr">
                    <a:lnT cap="flat" cmpd="sng" w="12700">
                      <a:solidFill>
                        <a:srgbClr val="00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Jornada de presentación del proyecto</a:t>
                      </a:r>
                      <a:endParaRPr b="1" sz="2400">
                        <a:solidFill>
                          <a:schemeClr val="dk1"/>
                        </a:solidFill>
                        <a:latin typeface="Calibri"/>
                        <a:ea typeface="Calibri"/>
                        <a:cs typeface="Calibri"/>
                        <a:sym typeface="Calibri"/>
                      </a:endParaRPr>
                    </a:p>
                  </a:txBody>
                  <a:tcPr marT="95250" marB="95250" marR="95250" marL="95250" anchor="ctr">
                    <a:lnT cap="flat" cmpd="sng" w="12700">
                      <a:solidFill>
                        <a:srgbClr val="000000"/>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Presentación oficial</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b="1" lang="en-US" sz="2400">
                          <a:solidFill>
                            <a:schemeClr val="dk1"/>
                          </a:solidFill>
                          <a:latin typeface="Calibri"/>
                          <a:ea typeface="Calibri"/>
                          <a:cs typeface="Calibri"/>
                          <a:sym typeface="Calibri"/>
                        </a:rPr>
                        <a:t>Falta de convencimiento</a:t>
                      </a:r>
                      <a:r>
                        <a:rPr lang="en-US" sz="2400">
                          <a:solidFill>
                            <a:schemeClr val="dk1"/>
                          </a:solidFill>
                          <a:latin typeface="Calibri"/>
                          <a:ea typeface="Calibri"/>
                          <a:cs typeface="Calibri"/>
                          <a:sym typeface="Calibri"/>
                        </a:rPr>
                        <a:t> por ciudadanos y organizaciones.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rPr b="1" lang="en-US" sz="2400">
                          <a:solidFill>
                            <a:schemeClr val="dk1"/>
                          </a:solidFill>
                          <a:latin typeface="Calibri"/>
                          <a:ea typeface="Calibri"/>
                          <a:cs typeface="Calibri"/>
                          <a:sym typeface="Calibri"/>
                        </a:rPr>
                        <a:t>Necesidad </a:t>
                      </a:r>
                      <a:r>
                        <a:rPr lang="en-US" sz="2400">
                          <a:solidFill>
                            <a:schemeClr val="dk1"/>
                          </a:solidFill>
                          <a:latin typeface="Calibri"/>
                          <a:ea typeface="Calibri"/>
                          <a:cs typeface="Calibri"/>
                          <a:sym typeface="Calibri"/>
                        </a:rPr>
                        <a:t>de realizar </a:t>
                      </a:r>
                      <a:r>
                        <a:rPr b="1" lang="en-US" sz="2400">
                          <a:solidFill>
                            <a:schemeClr val="dk1"/>
                          </a:solidFill>
                          <a:latin typeface="Calibri"/>
                          <a:ea typeface="Calibri"/>
                          <a:cs typeface="Calibri"/>
                          <a:sym typeface="Calibri"/>
                        </a:rPr>
                        <a:t>sesiones formativas, de concienciación y sensibilización</a:t>
                      </a:r>
                      <a:r>
                        <a:rPr lang="en-US" sz="2400">
                          <a:solidFill>
                            <a:schemeClr val="dk1"/>
                          </a:solidFill>
                          <a:latin typeface="Calibri"/>
                          <a:ea typeface="Calibri"/>
                          <a:cs typeface="Calibri"/>
                          <a:sym typeface="Calibri"/>
                        </a:rPr>
                        <a:t>: beneficios medioambientales, sociales y económicos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txBody>
                  <a:tcPr marT="95250" marB="95250" marR="95250" marL="95250" anchor="ctr">
                    <a:lnT cap="flat" cmpd="sng" w="12700">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t/>
                      </a:r>
                      <a:endParaRPr sz="2300">
                        <a:solidFill>
                          <a:schemeClr val="dk1"/>
                        </a:solidFill>
                        <a:highlight>
                          <a:srgbClr val="FFFFFF"/>
                        </a:highlight>
                        <a:latin typeface="Calibri"/>
                        <a:ea typeface="Calibri"/>
                        <a:cs typeface="Calibri"/>
                        <a:sym typeface="Calibri"/>
                      </a:endParaRPr>
                    </a:p>
                  </a:txBody>
                  <a:tcPr marT="95250" marB="95250" marR="95250" marL="95250">
                    <a:lnT cap="flat" cmpd="sng" w="12700">
                      <a:solidFill>
                        <a:srgbClr val="000000"/>
                      </a:solidFill>
                      <a:prstDash val="solid"/>
                      <a:round/>
                      <a:headEnd len="sm" w="sm" type="none"/>
                      <a:tailEnd len="sm" w="sm" type="none"/>
                    </a:lnT>
                  </a:tcPr>
                </a:tc>
              </a:tr>
              <a:tr h="3030425">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02/02/2023</a:t>
                      </a:r>
                      <a:endParaRPr b="1" sz="2400">
                        <a:solidFill>
                          <a:schemeClr val="dk1"/>
                        </a:solidFill>
                        <a:latin typeface="Calibri"/>
                        <a:ea typeface="Calibri"/>
                        <a:cs typeface="Calibri"/>
                        <a:sym typeface="Calibri"/>
                      </a:endParaRPr>
                    </a:p>
                  </a:txBody>
                  <a:tcPr marT="95250" marB="95250" marR="95250" marL="95250" anchor="ctr"/>
                </a:tc>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Identificación de recursos verdes</a:t>
                      </a:r>
                      <a:endParaRPr b="1" sz="2400">
                        <a:solidFill>
                          <a:schemeClr val="dk1"/>
                        </a:solidFill>
                        <a:latin typeface="Calibri"/>
                        <a:ea typeface="Calibri"/>
                        <a:cs typeface="Calibri"/>
                        <a:sym typeface="Calibri"/>
                      </a:endParaRPr>
                    </a:p>
                  </a:txBody>
                  <a:tcPr marT="95250" marB="95250" marR="95250" marL="95250" anchor="ctr"/>
                </a:tc>
                <a:tc>
                  <a:txBody>
                    <a:bodyPr/>
                    <a:lstStyle/>
                    <a:p>
                      <a:pPr indent="0" lvl="0" marL="0" marR="0" rtl="0" algn="ctr">
                        <a:lnSpc>
                          <a:spcPct val="100000"/>
                        </a:lnSpc>
                        <a:spcBef>
                          <a:spcPts val="0"/>
                        </a:spcBef>
                        <a:spcAft>
                          <a:spcPts val="0"/>
                        </a:spcAft>
                        <a:buNone/>
                      </a:pPr>
                      <a:r>
                        <a:rPr lang="en-US" sz="2400">
                          <a:solidFill>
                            <a:schemeClr val="dk1"/>
                          </a:solidFill>
                          <a:latin typeface="Calibri"/>
                          <a:ea typeface="Calibri"/>
                          <a:cs typeface="Calibri"/>
                          <a:sym typeface="Calibri"/>
                        </a:rPr>
                        <a:t>Señalamiento en planos ciudad de </a:t>
                      </a:r>
                      <a:r>
                        <a:rPr b="1" lang="en-US" sz="2400">
                          <a:solidFill>
                            <a:schemeClr val="dk1"/>
                          </a:solidFill>
                          <a:latin typeface="Calibri"/>
                          <a:ea typeface="Calibri"/>
                          <a:cs typeface="Calibri"/>
                          <a:sym typeface="Calibri"/>
                        </a:rPr>
                        <a:t>puntos degradados</a:t>
                      </a:r>
                      <a:r>
                        <a:rPr lang="en-US" sz="2400">
                          <a:solidFill>
                            <a:schemeClr val="dk1"/>
                          </a:solidFill>
                          <a:latin typeface="Calibri"/>
                          <a:ea typeface="Calibri"/>
                          <a:cs typeface="Calibri"/>
                          <a:sym typeface="Calibri"/>
                        </a:rPr>
                        <a:t> a mejorar por ciudadanos</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900"/>
                        </a:spcAft>
                        <a:buNone/>
                      </a:pPr>
                      <a:r>
                        <a:rPr b="1" lang="en-US" sz="2400">
                          <a:solidFill>
                            <a:schemeClr val="dk1"/>
                          </a:solidFill>
                          <a:latin typeface="Calibri"/>
                          <a:ea typeface="Calibri"/>
                          <a:cs typeface="Calibri"/>
                          <a:sym typeface="Calibri"/>
                        </a:rPr>
                        <a:t>Proactividad y participación activa de ciudadanos</a:t>
                      </a:r>
                      <a:r>
                        <a:rPr lang="en-US" sz="2400">
                          <a:solidFill>
                            <a:schemeClr val="dk1"/>
                          </a:solidFill>
                          <a:latin typeface="Calibri"/>
                          <a:ea typeface="Calibri"/>
                          <a:cs typeface="Calibri"/>
                          <a:sym typeface="Calibri"/>
                        </a:rPr>
                        <a:t>. Localización elementos degradados y preocupación por la falta de mantenimiento</a:t>
                      </a:r>
                      <a:endParaRPr sz="2400">
                        <a:solidFill>
                          <a:schemeClr val="dk1"/>
                        </a:solidFill>
                        <a:latin typeface="Calibri"/>
                        <a:ea typeface="Calibri"/>
                        <a:cs typeface="Calibri"/>
                        <a:sym typeface="Calibri"/>
                      </a:endParaRPr>
                    </a:p>
                  </a:txBody>
                  <a:tcPr marT="95250" marB="95250" marR="95250" marL="95250" anchor="ctr"/>
                </a:tc>
                <a:tc>
                  <a:txBody>
                    <a:bodyPr/>
                    <a:lstStyle/>
                    <a:p>
                      <a:pPr indent="0" lvl="0" marL="0" rtl="0" algn="l">
                        <a:spcBef>
                          <a:spcPts val="0"/>
                        </a:spcBef>
                        <a:spcAft>
                          <a:spcPts val="900"/>
                        </a:spcAft>
                        <a:buNone/>
                      </a:pPr>
                      <a:r>
                        <a:t/>
                      </a:r>
                      <a:endParaRPr sz="2300">
                        <a:solidFill>
                          <a:schemeClr val="dk1"/>
                        </a:solidFill>
                        <a:highlight>
                          <a:srgbClr val="FFFFFF"/>
                        </a:highlight>
                        <a:latin typeface="Calibri"/>
                        <a:ea typeface="Calibri"/>
                        <a:cs typeface="Calibri"/>
                        <a:sym typeface="Calibri"/>
                      </a:endParaRPr>
                    </a:p>
                  </a:txBody>
                  <a:tcPr marT="95250" marB="95250" marR="95250" marL="95250"/>
                </a:tc>
              </a:tr>
            </a:tbl>
          </a:graphicData>
        </a:graphic>
      </p:graphicFrame>
      <p:pic>
        <p:nvPicPr>
          <p:cNvPr id="532" name="Google Shape;532;p35"/>
          <p:cNvPicPr preferRelativeResize="0"/>
          <p:nvPr/>
        </p:nvPicPr>
        <p:blipFill>
          <a:blip r:embed="rId10">
            <a:alphaModFix/>
          </a:blip>
          <a:stretch>
            <a:fillRect/>
          </a:stretch>
        </p:blipFill>
        <p:spPr>
          <a:xfrm>
            <a:off x="12861188" y="5630400"/>
            <a:ext cx="4767188" cy="2724118"/>
          </a:xfrm>
          <a:prstGeom prst="rect">
            <a:avLst/>
          </a:prstGeom>
          <a:noFill/>
          <a:ln>
            <a:noFill/>
          </a:ln>
        </p:spPr>
      </p:pic>
      <p:pic>
        <p:nvPicPr>
          <p:cNvPr id="533" name="Google Shape;533;p35"/>
          <p:cNvPicPr preferRelativeResize="0"/>
          <p:nvPr/>
        </p:nvPicPr>
        <p:blipFill>
          <a:blip r:embed="rId11">
            <a:alphaModFix/>
          </a:blip>
          <a:stretch>
            <a:fillRect/>
          </a:stretch>
        </p:blipFill>
        <p:spPr>
          <a:xfrm>
            <a:off x="12861193" y="2420175"/>
            <a:ext cx="4767164" cy="2982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grpSp>
        <p:nvGrpSpPr>
          <p:cNvPr id="538" name="Google Shape;538;p36"/>
          <p:cNvGrpSpPr/>
          <p:nvPr/>
        </p:nvGrpSpPr>
        <p:grpSpPr>
          <a:xfrm>
            <a:off x="0" y="9543558"/>
            <a:ext cx="18514316" cy="805317"/>
            <a:chOff x="0" y="6362372"/>
            <a:chExt cx="12342878" cy="536878"/>
          </a:xfrm>
        </p:grpSpPr>
        <p:sp>
          <p:nvSpPr>
            <p:cNvPr id="539" name="Google Shape;539;p36"/>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540" name="Google Shape;540;p36"/>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541" name="Google Shape;541;p36"/>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542" name="Google Shape;542;p36"/>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543" name="Google Shape;543;p36"/>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544" name="Google Shape;544;p36"/>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545" name="Google Shape;545;p36"/>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46" name="Google Shape;546;p36"/>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47" name="Google Shape;547;p36"/>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548" name="Google Shape;548;p36"/>
          <p:cNvSpPr/>
          <p:nvPr/>
        </p:nvSpPr>
        <p:spPr>
          <a:xfrm>
            <a:off x="2609813" y="311400"/>
            <a:ext cx="128769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549" name="Google Shape;549;p36"/>
          <p:cNvSpPr txBox="1"/>
          <p:nvPr>
            <p:ph idx="4294967295" type="body"/>
          </p:nvPr>
        </p:nvSpPr>
        <p:spPr>
          <a:xfrm>
            <a:off x="3044523" y="537838"/>
            <a:ext cx="110157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ACTIVIDADES PARTICIPATIVAS </a:t>
            </a:r>
            <a:endParaRPr sz="4400">
              <a:solidFill>
                <a:schemeClr val="lt1"/>
              </a:solidFill>
            </a:endParaRPr>
          </a:p>
        </p:txBody>
      </p:sp>
      <p:graphicFrame>
        <p:nvGraphicFramePr>
          <p:cNvPr id="550" name="Google Shape;550;p36"/>
          <p:cNvGraphicFramePr/>
          <p:nvPr/>
        </p:nvGraphicFramePr>
        <p:xfrm>
          <a:off x="190781" y="1758319"/>
          <a:ext cx="3000000" cy="3000000"/>
        </p:xfrm>
        <a:graphic>
          <a:graphicData uri="http://schemas.openxmlformats.org/drawingml/2006/table">
            <a:tbl>
              <a:tblPr>
                <a:noFill/>
                <a:tableStyleId>{32DCBDFE-4A63-47DB-AF8D-0D16C70365F8}</a:tableStyleId>
              </a:tblPr>
              <a:tblGrid>
                <a:gridCol w="1752300"/>
                <a:gridCol w="2415050"/>
                <a:gridCol w="8512050"/>
                <a:gridCol w="5227025"/>
              </a:tblGrid>
              <a:tr h="579125">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Fecha</a:t>
                      </a:r>
                      <a:endParaRPr b="1" sz="2600">
                        <a:solidFill>
                          <a:schemeClr val="dk1"/>
                        </a:solidFill>
                        <a:latin typeface="Calibri"/>
                        <a:ea typeface="Calibri"/>
                        <a:cs typeface="Calibri"/>
                        <a:sym typeface="Calibri"/>
                      </a:endParaRPr>
                    </a:p>
                  </a:txBody>
                  <a:tcPr marT="95250" marB="95250" marR="95250" marL="95250">
                    <a:lnB cap="flat" cmpd="sng" w="12700">
                      <a:solidFill>
                        <a:srgbClr val="000000"/>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Título</a:t>
                      </a:r>
                      <a:endParaRPr b="1" sz="2600">
                        <a:solidFill>
                          <a:schemeClr val="dk1"/>
                        </a:solidFill>
                        <a:latin typeface="Calibri"/>
                        <a:ea typeface="Calibri"/>
                        <a:cs typeface="Calibri"/>
                        <a:sym typeface="Calibri"/>
                      </a:endParaRPr>
                    </a:p>
                  </a:txBody>
                  <a:tcPr marT="95250" marB="95250" marR="95250" marL="95250">
                    <a:lnB cap="flat" cmpd="sng" w="12700">
                      <a:solidFill>
                        <a:srgbClr val="000000"/>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Resumen /Conclusiones</a:t>
                      </a:r>
                      <a:endParaRPr b="1" sz="2600">
                        <a:solidFill>
                          <a:schemeClr val="dk1"/>
                        </a:solidFill>
                        <a:latin typeface="Calibri"/>
                        <a:ea typeface="Calibri"/>
                        <a:cs typeface="Calibri"/>
                        <a:sym typeface="Calibri"/>
                      </a:endParaRPr>
                    </a:p>
                  </a:txBody>
                  <a:tcPr marT="95250" marB="95250" marR="95250" marL="95250">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Foto</a:t>
                      </a:r>
                      <a:endParaRPr b="1" sz="2600">
                        <a:solidFill>
                          <a:schemeClr val="dk1"/>
                        </a:solidFill>
                        <a:latin typeface="Calibri"/>
                        <a:ea typeface="Calibri"/>
                        <a:cs typeface="Calibri"/>
                        <a:sym typeface="Calibri"/>
                      </a:endParaRPr>
                    </a:p>
                  </a:txBody>
                  <a:tcPr marT="95250" marB="95250" marR="95250" marL="95250">
                    <a:solidFill>
                      <a:srgbClr val="CFE2F3"/>
                    </a:solidFill>
                  </a:tcPr>
                </a:tc>
              </a:tr>
              <a:tr h="7103175">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23/02/2023</a:t>
                      </a:r>
                      <a:endParaRPr b="1" sz="2400">
                        <a:solidFill>
                          <a:schemeClr val="dk1"/>
                        </a:solidFill>
                        <a:latin typeface="Calibri"/>
                        <a:ea typeface="Calibri"/>
                        <a:cs typeface="Calibri"/>
                        <a:sym typeface="Calibri"/>
                      </a:endParaRPr>
                    </a:p>
                  </a:txBody>
                  <a:tcPr marT="95250" marB="95250" marR="95250" marL="952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Definición</a:t>
                      </a:r>
                      <a:endParaRPr b="1"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Estrategia Plan Renaturalización</a:t>
                      </a:r>
                      <a:endParaRPr b="1" sz="2400">
                        <a:solidFill>
                          <a:schemeClr val="dk1"/>
                        </a:solidFill>
                        <a:latin typeface="Calibri"/>
                        <a:ea typeface="Calibri"/>
                        <a:cs typeface="Calibri"/>
                        <a:sym typeface="Calibri"/>
                      </a:endParaRPr>
                    </a:p>
                  </a:txBody>
                  <a:tcPr marT="95250" marB="95250" marR="95250" marL="952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lang="en-US" sz="2400">
                          <a:solidFill>
                            <a:schemeClr val="dk1"/>
                          </a:solidFill>
                          <a:latin typeface="Calibri"/>
                          <a:ea typeface="Calibri"/>
                          <a:cs typeface="Calibri"/>
                          <a:sym typeface="Calibri"/>
                        </a:rPr>
                        <a:t>Presentación </a:t>
                      </a:r>
                      <a:r>
                        <a:rPr b="1" lang="en-US" sz="2400">
                          <a:solidFill>
                            <a:schemeClr val="dk1"/>
                          </a:solidFill>
                          <a:latin typeface="Calibri"/>
                          <a:ea typeface="Calibri"/>
                          <a:cs typeface="Calibri"/>
                          <a:sym typeface="Calibri"/>
                        </a:rPr>
                        <a:t>resultados cuestionario ciudadanía</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lang="en-US" sz="2400">
                          <a:solidFill>
                            <a:schemeClr val="dk1"/>
                          </a:solidFill>
                          <a:latin typeface="Calibri"/>
                          <a:ea typeface="Calibri"/>
                          <a:cs typeface="Calibri"/>
                          <a:sym typeface="Calibri"/>
                        </a:rPr>
                        <a:t>Ciudadanos proponen </a:t>
                      </a:r>
                      <a:r>
                        <a:rPr b="1" lang="en-US" sz="2400">
                          <a:solidFill>
                            <a:schemeClr val="dk1"/>
                          </a:solidFill>
                          <a:latin typeface="Calibri"/>
                          <a:ea typeface="Calibri"/>
                          <a:cs typeface="Calibri"/>
                          <a:sym typeface="Calibri"/>
                        </a:rPr>
                        <a:t>cambios y acciones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lang="en-US" sz="2400">
                          <a:solidFill>
                            <a:schemeClr val="dk1"/>
                          </a:solidFill>
                          <a:latin typeface="Calibri"/>
                          <a:ea typeface="Calibri"/>
                          <a:cs typeface="Calibri"/>
                          <a:sym typeface="Calibri"/>
                        </a:rPr>
                        <a:t>alcanzar la ciudad que deseamos</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lang="en-US" sz="2400">
                          <a:solidFill>
                            <a:srgbClr val="0000FF"/>
                          </a:solidFill>
                          <a:latin typeface="Calibri"/>
                          <a:ea typeface="Calibri"/>
                          <a:cs typeface="Calibri"/>
                          <a:sym typeface="Calibri"/>
                        </a:rPr>
                        <a:t>Cambios / Acciones</a:t>
                      </a:r>
                      <a:endParaRPr b="1" sz="2400">
                        <a:solidFill>
                          <a:srgbClr val="0000FF"/>
                        </a:solidFill>
                        <a:latin typeface="Calibri"/>
                        <a:ea typeface="Calibri"/>
                        <a:cs typeface="Calibri"/>
                        <a:sym typeface="Calibri"/>
                      </a:endParaRPr>
                    </a:p>
                    <a:p>
                      <a:pPr indent="0" lvl="0" marL="0" rtl="0" algn="ctr">
                        <a:spcBef>
                          <a:spcPts val="0"/>
                        </a:spcBef>
                        <a:spcAft>
                          <a:spcPts val="0"/>
                        </a:spcAft>
                        <a:buNone/>
                      </a:pPr>
                      <a:r>
                        <a:rPr b="1" lang="en-US" sz="2400">
                          <a:solidFill>
                            <a:schemeClr val="dk1"/>
                          </a:solidFill>
                          <a:latin typeface="Calibri"/>
                          <a:ea typeface="Calibri"/>
                          <a:cs typeface="Calibri"/>
                          <a:sym typeface="Calibri"/>
                        </a:rPr>
                        <a:t>Mayor concienciación sensibilización </a:t>
                      </a:r>
                      <a:r>
                        <a:rPr lang="en-US" sz="2400">
                          <a:solidFill>
                            <a:schemeClr val="dk1"/>
                          </a:solidFill>
                          <a:latin typeface="Calibri"/>
                          <a:ea typeface="Calibri"/>
                          <a:cs typeface="Calibri"/>
                          <a:sym typeface="Calibri"/>
                        </a:rPr>
                        <a:t>/ Curso concienciación ciudadana </a:t>
                      </a:r>
                      <a:endParaRPr sz="2400">
                        <a:solidFill>
                          <a:schemeClr val="dk1"/>
                        </a:solidFill>
                        <a:latin typeface="Calibri"/>
                        <a:ea typeface="Calibri"/>
                        <a:cs typeface="Calibri"/>
                        <a:sym typeface="Calibri"/>
                      </a:endParaRPr>
                    </a:p>
                    <a:p>
                      <a:pPr indent="0" lvl="0" marL="0" rtl="0" algn="ctr">
                        <a:spcBef>
                          <a:spcPts val="900"/>
                        </a:spcBef>
                        <a:spcAft>
                          <a:spcPts val="0"/>
                        </a:spcAft>
                        <a:buNone/>
                      </a:pPr>
                      <a:r>
                        <a:rPr b="1" lang="en-US" sz="2400">
                          <a:solidFill>
                            <a:schemeClr val="dk1"/>
                          </a:solidFill>
                          <a:latin typeface="Calibri"/>
                          <a:ea typeface="Calibri"/>
                          <a:cs typeface="Calibri"/>
                          <a:sym typeface="Calibri"/>
                        </a:rPr>
                        <a:t>Impulso colaboración ciudadana</a:t>
                      </a:r>
                      <a:r>
                        <a:rPr lang="en-US" sz="2400">
                          <a:solidFill>
                            <a:schemeClr val="dk1"/>
                          </a:solidFill>
                          <a:latin typeface="Calibri"/>
                          <a:ea typeface="Calibri"/>
                          <a:cs typeface="Calibri"/>
                          <a:sym typeface="Calibri"/>
                        </a:rPr>
                        <a:t> / Campañas plantaciones públicas con ciudadanía; actividades a pie de campo dinamizadas por vecin@s; rutas paseos verdes y fuentes; grupo de Voluntariado</a:t>
                      </a:r>
                      <a:endParaRPr sz="2400">
                        <a:solidFill>
                          <a:schemeClr val="dk1"/>
                        </a:solidFill>
                        <a:latin typeface="Calibri"/>
                        <a:ea typeface="Calibri"/>
                        <a:cs typeface="Calibri"/>
                        <a:sym typeface="Calibri"/>
                      </a:endParaRPr>
                    </a:p>
                    <a:p>
                      <a:pPr indent="0" lvl="0" marL="0" rtl="0" algn="ctr">
                        <a:spcBef>
                          <a:spcPts val="900"/>
                        </a:spcBef>
                        <a:spcAft>
                          <a:spcPts val="0"/>
                        </a:spcAft>
                        <a:buNone/>
                      </a:pPr>
                      <a:r>
                        <a:rPr b="1" lang="en-US" sz="2400">
                          <a:solidFill>
                            <a:schemeClr val="dk1"/>
                          </a:solidFill>
                          <a:latin typeface="Calibri"/>
                          <a:ea typeface="Calibri"/>
                          <a:cs typeface="Calibri"/>
                          <a:sym typeface="Calibri"/>
                        </a:rPr>
                        <a:t>Más zonas verdes en edificios públicos y privados</a:t>
                      </a:r>
                      <a:r>
                        <a:rPr lang="en-US" sz="2400">
                          <a:solidFill>
                            <a:schemeClr val="dk1"/>
                          </a:solidFill>
                          <a:latin typeface="Calibri"/>
                          <a:ea typeface="Calibri"/>
                          <a:cs typeface="Calibri"/>
                          <a:sym typeface="Calibri"/>
                        </a:rPr>
                        <a:t> /Concursos para mejorar, embellecer tu pueblo”, talleres de jardinería</a:t>
                      </a:r>
                      <a:endParaRPr sz="2400">
                        <a:solidFill>
                          <a:schemeClr val="dk1"/>
                        </a:solidFill>
                        <a:latin typeface="Calibri"/>
                        <a:ea typeface="Calibri"/>
                        <a:cs typeface="Calibri"/>
                        <a:sym typeface="Calibri"/>
                      </a:endParaRPr>
                    </a:p>
                    <a:p>
                      <a:pPr indent="0" lvl="0" marL="0" rtl="0" algn="ctr">
                        <a:spcBef>
                          <a:spcPts val="900"/>
                        </a:spcBef>
                        <a:spcAft>
                          <a:spcPts val="0"/>
                        </a:spcAft>
                        <a:buNone/>
                      </a:pPr>
                      <a:r>
                        <a:rPr b="1" lang="en-US" sz="2400">
                          <a:solidFill>
                            <a:schemeClr val="dk1"/>
                          </a:solidFill>
                          <a:latin typeface="Calibri"/>
                          <a:ea typeface="Calibri"/>
                          <a:cs typeface="Calibri"/>
                          <a:sym typeface="Calibri"/>
                        </a:rPr>
                        <a:t>Recuperar, renaturalizar y rehabilitar caminos y arroyos</a:t>
                      </a:r>
                      <a:r>
                        <a:rPr lang="en-US" sz="2400">
                          <a:solidFill>
                            <a:schemeClr val="dk1"/>
                          </a:solidFill>
                          <a:latin typeface="Calibri"/>
                          <a:ea typeface="Calibri"/>
                          <a:cs typeface="Calibri"/>
                          <a:sym typeface="Calibri"/>
                        </a:rPr>
                        <a:t> / Identificar, recuperar</a:t>
                      </a:r>
                      <a:endParaRPr sz="2400">
                        <a:solidFill>
                          <a:schemeClr val="dk1"/>
                        </a:solidFill>
                        <a:latin typeface="Calibri"/>
                        <a:ea typeface="Calibri"/>
                        <a:cs typeface="Calibri"/>
                        <a:sym typeface="Calibri"/>
                      </a:endParaRPr>
                    </a:p>
                    <a:p>
                      <a:pPr indent="0" lvl="0" marL="0" rtl="0" algn="ctr">
                        <a:spcBef>
                          <a:spcPts val="900"/>
                        </a:spcBef>
                        <a:spcAft>
                          <a:spcPts val="900"/>
                        </a:spcAft>
                        <a:buNone/>
                      </a:pPr>
                      <a:r>
                        <a:rPr b="1" lang="en-US" sz="2400">
                          <a:solidFill>
                            <a:schemeClr val="dk1"/>
                          </a:solidFill>
                          <a:latin typeface="Calibri"/>
                          <a:ea typeface="Calibri"/>
                          <a:cs typeface="Calibri"/>
                          <a:sym typeface="Calibri"/>
                        </a:rPr>
                        <a:t>Mayor involucración sector privado</a:t>
                      </a:r>
                      <a:r>
                        <a:rPr lang="en-US" sz="2400">
                          <a:solidFill>
                            <a:schemeClr val="dk1"/>
                          </a:solidFill>
                          <a:latin typeface="Calibri"/>
                          <a:ea typeface="Calibri"/>
                          <a:cs typeface="Calibri"/>
                          <a:sym typeface="Calibri"/>
                        </a:rPr>
                        <a:t> / Compensación huella carbono</a:t>
                      </a:r>
                      <a:endParaRPr sz="2400">
                        <a:solidFill>
                          <a:schemeClr val="dk1"/>
                        </a:solidFill>
                        <a:latin typeface="Calibri"/>
                        <a:ea typeface="Calibri"/>
                        <a:cs typeface="Calibri"/>
                        <a:sym typeface="Calibri"/>
                      </a:endParaRPr>
                    </a:p>
                  </a:txBody>
                  <a:tcPr marT="95250" marB="95250" marR="95250" marL="95250" anchor="ctr">
                    <a:lnL cap="flat" cmpd="sng" w="12700">
                      <a:solidFill>
                        <a:srgbClr val="000000"/>
                      </a:solidFill>
                      <a:prstDash val="solid"/>
                      <a:round/>
                      <a:headEnd len="sm" w="sm" type="none"/>
                      <a:tailEnd len="sm" w="sm" type="none"/>
                    </a:lnL>
                  </a:tcPr>
                </a:tc>
                <a:tc>
                  <a:txBody>
                    <a:bodyPr/>
                    <a:lstStyle/>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txBody>
                  <a:tcPr marT="95250" marB="95250" marR="95250" marL="95250" anchor="ctr"/>
                </a:tc>
              </a:tr>
            </a:tbl>
          </a:graphicData>
        </a:graphic>
      </p:graphicFrame>
      <p:pic>
        <p:nvPicPr>
          <p:cNvPr id="551" name="Google Shape;551;p36"/>
          <p:cNvPicPr preferRelativeResize="0"/>
          <p:nvPr/>
        </p:nvPicPr>
        <p:blipFill>
          <a:blip r:embed="rId10">
            <a:alphaModFix/>
          </a:blip>
          <a:stretch>
            <a:fillRect/>
          </a:stretch>
        </p:blipFill>
        <p:spPr>
          <a:xfrm>
            <a:off x="12905893" y="2579288"/>
            <a:ext cx="5133263" cy="3013002"/>
          </a:xfrm>
          <a:prstGeom prst="rect">
            <a:avLst/>
          </a:prstGeom>
          <a:noFill/>
          <a:ln>
            <a:noFill/>
          </a:ln>
        </p:spPr>
      </p:pic>
      <p:pic>
        <p:nvPicPr>
          <p:cNvPr id="552" name="Google Shape;552;p36"/>
          <p:cNvPicPr preferRelativeResize="0"/>
          <p:nvPr/>
        </p:nvPicPr>
        <p:blipFill>
          <a:blip r:embed="rId11">
            <a:alphaModFix/>
          </a:blip>
          <a:stretch>
            <a:fillRect/>
          </a:stretch>
        </p:blipFill>
        <p:spPr>
          <a:xfrm>
            <a:off x="12905887" y="5978438"/>
            <a:ext cx="5133262" cy="3087265"/>
          </a:xfrm>
          <a:prstGeom prst="rect">
            <a:avLst/>
          </a:prstGeom>
          <a:noFill/>
          <a:ln>
            <a:noFill/>
          </a:ln>
        </p:spPr>
      </p:pic>
      <p:pic>
        <p:nvPicPr>
          <p:cNvPr id="553" name="Google Shape;553;p36"/>
          <p:cNvPicPr preferRelativeResize="0"/>
          <p:nvPr/>
        </p:nvPicPr>
        <p:blipFill rotWithShape="1">
          <a:blip r:embed="rId12">
            <a:alphaModFix/>
          </a:blip>
          <a:srcRect b="0" l="3260" r="0" t="0"/>
          <a:stretch/>
        </p:blipFill>
        <p:spPr>
          <a:xfrm>
            <a:off x="2046563" y="6590250"/>
            <a:ext cx="2219700" cy="13543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p37"/>
          <p:cNvGrpSpPr/>
          <p:nvPr/>
        </p:nvGrpSpPr>
        <p:grpSpPr>
          <a:xfrm>
            <a:off x="0" y="9543558"/>
            <a:ext cx="18514316" cy="805317"/>
            <a:chOff x="0" y="6362372"/>
            <a:chExt cx="12342878" cy="536878"/>
          </a:xfrm>
        </p:grpSpPr>
        <p:sp>
          <p:nvSpPr>
            <p:cNvPr id="559" name="Google Shape;559;p37"/>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560" name="Google Shape;560;p37"/>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561" name="Google Shape;561;p37"/>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562" name="Google Shape;562;p37"/>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563" name="Google Shape;563;p37"/>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564" name="Google Shape;564;p37"/>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565" name="Google Shape;565;p37"/>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66" name="Google Shape;566;p37"/>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67" name="Google Shape;567;p37"/>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568" name="Google Shape;568;p37"/>
          <p:cNvSpPr/>
          <p:nvPr/>
        </p:nvSpPr>
        <p:spPr>
          <a:xfrm>
            <a:off x="2609813" y="540000"/>
            <a:ext cx="128769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569" name="Google Shape;569;p37"/>
          <p:cNvSpPr txBox="1"/>
          <p:nvPr>
            <p:ph idx="4294967295" type="body"/>
          </p:nvPr>
        </p:nvSpPr>
        <p:spPr>
          <a:xfrm>
            <a:off x="3044523" y="766438"/>
            <a:ext cx="110157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ACTIVIDADES PARTICIPATIVAS </a:t>
            </a:r>
            <a:endParaRPr sz="4400">
              <a:solidFill>
                <a:schemeClr val="lt1"/>
              </a:solidFill>
            </a:endParaRPr>
          </a:p>
        </p:txBody>
      </p:sp>
      <p:graphicFrame>
        <p:nvGraphicFramePr>
          <p:cNvPr id="570" name="Google Shape;570;p37"/>
          <p:cNvGraphicFramePr/>
          <p:nvPr/>
        </p:nvGraphicFramePr>
        <p:xfrm>
          <a:off x="94969" y="1813463"/>
          <a:ext cx="3000000" cy="3000000"/>
        </p:xfrm>
        <a:graphic>
          <a:graphicData uri="http://schemas.openxmlformats.org/drawingml/2006/table">
            <a:tbl>
              <a:tblPr>
                <a:noFill/>
                <a:tableStyleId>{32DCBDFE-4A63-47DB-AF8D-0D16C70365F8}</a:tableStyleId>
              </a:tblPr>
              <a:tblGrid>
                <a:gridCol w="1752300"/>
                <a:gridCol w="2208075"/>
                <a:gridCol w="9277875"/>
                <a:gridCol w="4668150"/>
              </a:tblGrid>
              <a:tr h="636125">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Fecha</a:t>
                      </a:r>
                      <a:endParaRPr b="1" sz="2600">
                        <a:solidFill>
                          <a:schemeClr val="dk1"/>
                        </a:solidFill>
                        <a:latin typeface="Calibri"/>
                        <a:ea typeface="Calibri"/>
                        <a:cs typeface="Calibri"/>
                        <a:sym typeface="Calibri"/>
                      </a:endParaRPr>
                    </a:p>
                  </a:txBody>
                  <a:tcPr marT="95250" marB="95250" marR="95250" marL="95250">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Título</a:t>
                      </a:r>
                      <a:endParaRPr b="1" sz="2600">
                        <a:solidFill>
                          <a:schemeClr val="dk1"/>
                        </a:solidFill>
                        <a:latin typeface="Calibri"/>
                        <a:ea typeface="Calibri"/>
                        <a:cs typeface="Calibri"/>
                        <a:sym typeface="Calibri"/>
                      </a:endParaRPr>
                    </a:p>
                  </a:txBody>
                  <a:tcPr marT="95250" marB="95250" marR="95250" marL="95250">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Resumen /Conclusiones</a:t>
                      </a:r>
                      <a:endParaRPr b="1" sz="2600">
                        <a:solidFill>
                          <a:schemeClr val="dk1"/>
                        </a:solidFill>
                        <a:latin typeface="Calibri"/>
                        <a:ea typeface="Calibri"/>
                        <a:cs typeface="Calibri"/>
                        <a:sym typeface="Calibri"/>
                      </a:endParaRPr>
                    </a:p>
                  </a:txBody>
                  <a:tcPr marT="95250" marB="95250" marR="95250" marL="95250">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Foto</a:t>
                      </a:r>
                      <a:endParaRPr b="1" sz="2600">
                        <a:solidFill>
                          <a:schemeClr val="dk1"/>
                        </a:solidFill>
                        <a:latin typeface="Calibri"/>
                        <a:ea typeface="Calibri"/>
                        <a:cs typeface="Calibri"/>
                        <a:sym typeface="Calibri"/>
                      </a:endParaRPr>
                    </a:p>
                  </a:txBody>
                  <a:tcPr marT="95250" marB="95250" marR="95250" marL="95250">
                    <a:solidFill>
                      <a:srgbClr val="CFE2F3"/>
                    </a:solidFill>
                  </a:tcPr>
                </a:tc>
              </a:tr>
              <a:tr h="3881600">
                <a:tc>
                  <a:txBody>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16/03/2023</a:t>
                      </a:r>
                      <a:endParaRPr b="1" sz="2400">
                        <a:solidFill>
                          <a:schemeClr val="dk1"/>
                        </a:solidFill>
                        <a:latin typeface="Calibri"/>
                        <a:ea typeface="Calibri"/>
                        <a:cs typeface="Calibri"/>
                        <a:sym typeface="Calibri"/>
                      </a:endParaRPr>
                    </a:p>
                  </a:txBody>
                  <a:tcPr marT="95250" marB="95250" marR="95250" marL="95250" anchor="ctr"/>
                </a:tc>
                <a:tc>
                  <a:txBody>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Taller vecin@s Barrio Ajújar</a:t>
                      </a:r>
                      <a:endParaRPr b="1" sz="2400">
                        <a:solidFill>
                          <a:schemeClr val="dk1"/>
                        </a:solidFill>
                        <a:latin typeface="Calibri"/>
                        <a:ea typeface="Calibri"/>
                        <a:cs typeface="Calibri"/>
                        <a:sym typeface="Calibri"/>
                      </a:endParaRPr>
                    </a:p>
                  </a:txBody>
                  <a:tcPr marT="95250" marB="95250" marR="95250" marL="95250" anchor="ctr"/>
                </a:tc>
                <a:tc>
                  <a:txBody>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Revisión </a:t>
                      </a:r>
                      <a:r>
                        <a:rPr lang="en-US" sz="2400">
                          <a:solidFill>
                            <a:schemeClr val="dk1"/>
                          </a:solidFill>
                          <a:latin typeface="Calibri"/>
                          <a:ea typeface="Calibri"/>
                          <a:cs typeface="Calibri"/>
                          <a:sym typeface="Calibri"/>
                        </a:rPr>
                        <a:t>histórica evolución río Sequillo; </a:t>
                      </a:r>
                      <a:r>
                        <a:rPr b="1" lang="en-US" sz="2400">
                          <a:solidFill>
                            <a:schemeClr val="dk1"/>
                          </a:solidFill>
                          <a:latin typeface="Calibri"/>
                          <a:ea typeface="Calibri"/>
                          <a:cs typeface="Calibri"/>
                          <a:sym typeface="Calibri"/>
                        </a:rPr>
                        <a:t>Explicación </a:t>
                      </a:r>
                      <a:r>
                        <a:rPr lang="en-US" sz="2400">
                          <a:solidFill>
                            <a:schemeClr val="dk1"/>
                          </a:solidFill>
                          <a:latin typeface="Calibri"/>
                          <a:ea typeface="Calibri"/>
                          <a:cs typeface="Calibri"/>
                          <a:sym typeface="Calibri"/>
                        </a:rPr>
                        <a:t>riesgos de inundación y </a:t>
                      </a:r>
                      <a:r>
                        <a:rPr b="1" lang="en-US" sz="2400">
                          <a:solidFill>
                            <a:schemeClr val="dk1"/>
                          </a:solidFill>
                          <a:latin typeface="Calibri"/>
                          <a:ea typeface="Calibri"/>
                          <a:cs typeface="Calibri"/>
                          <a:sym typeface="Calibri"/>
                        </a:rPr>
                        <a:t>medidas protectoras</a:t>
                      </a:r>
                      <a:r>
                        <a:rPr lang="en-US" sz="2400">
                          <a:solidFill>
                            <a:schemeClr val="dk1"/>
                          </a:solidFill>
                          <a:latin typeface="Calibri"/>
                          <a:ea typeface="Calibri"/>
                          <a:cs typeface="Calibri"/>
                          <a:sym typeface="Calibri"/>
                        </a:rPr>
                        <a:t> a implementar (a Discusión y coloquio).</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Zona ribera</a:t>
                      </a:r>
                      <a:r>
                        <a:rPr lang="en-US" sz="2400">
                          <a:solidFill>
                            <a:schemeClr val="dk1"/>
                          </a:solidFill>
                          <a:latin typeface="Calibri"/>
                          <a:ea typeface="Calibri"/>
                          <a:cs typeface="Calibri"/>
                          <a:sym typeface="Calibri"/>
                        </a:rPr>
                        <a:t> verdadero </a:t>
                      </a:r>
                      <a:r>
                        <a:rPr b="1" lang="en-US" sz="2400">
                          <a:solidFill>
                            <a:schemeClr val="dk1"/>
                          </a:solidFill>
                          <a:latin typeface="Calibri"/>
                          <a:ea typeface="Calibri"/>
                          <a:cs typeface="Calibri"/>
                          <a:sym typeface="Calibri"/>
                        </a:rPr>
                        <a:t>corredor verde</a:t>
                      </a:r>
                      <a:r>
                        <a:rPr lang="en-US" sz="2400">
                          <a:solidFill>
                            <a:schemeClr val="dk1"/>
                          </a:solidFill>
                          <a:latin typeface="Calibri"/>
                          <a:ea typeface="Calibri"/>
                          <a:cs typeface="Calibri"/>
                          <a:sym typeface="Calibri"/>
                        </a:rPr>
                        <a:t> que </a:t>
                      </a:r>
                      <a:r>
                        <a:rPr b="1" lang="en-US" sz="2400">
                          <a:solidFill>
                            <a:schemeClr val="dk1"/>
                          </a:solidFill>
                          <a:latin typeface="Calibri"/>
                          <a:ea typeface="Calibri"/>
                          <a:cs typeface="Calibri"/>
                          <a:sym typeface="Calibri"/>
                        </a:rPr>
                        <a:t>conecte el río con la ciudad:</a:t>
                      </a:r>
                      <a:r>
                        <a:rPr lang="en-US" sz="2400">
                          <a:solidFill>
                            <a:schemeClr val="dk1"/>
                          </a:solidFill>
                          <a:latin typeface="Calibri"/>
                          <a:ea typeface="Calibri"/>
                          <a:cs typeface="Calibri"/>
                          <a:sym typeface="Calibri"/>
                        </a:rPr>
                        <a:t> Propuestas: Mantenimiento y limpieza; Recuperación estructural y funcional del entorno del barrio; Movilidad y accesibilidad; Acondicionamiento de zonas de ocio y recreativas; actuaciones de renaturalización integradas en el entorno.</a:t>
                      </a:r>
                      <a:endParaRPr sz="2400">
                        <a:solidFill>
                          <a:schemeClr val="dk1"/>
                        </a:solidFill>
                        <a:latin typeface="Calibri"/>
                        <a:ea typeface="Calibri"/>
                        <a:cs typeface="Calibri"/>
                        <a:sym typeface="Calibri"/>
                      </a:endParaRPr>
                    </a:p>
                  </a:txBody>
                  <a:tcPr marT="95250" marB="95250" marR="95250" marL="95250" anchor="ctr"/>
                </a:tc>
                <a:tc>
                  <a:txBody>
                    <a:bodyPr/>
                    <a:lstStyle/>
                    <a:p>
                      <a:pPr indent="0" lvl="0" marL="0" rtl="0" algn="l">
                        <a:spcBef>
                          <a:spcPts val="0"/>
                        </a:spcBef>
                        <a:spcAft>
                          <a:spcPts val="900"/>
                        </a:spcAft>
                        <a:buNone/>
                      </a:pPr>
                      <a:r>
                        <a:t/>
                      </a:r>
                      <a:endParaRPr sz="2300">
                        <a:solidFill>
                          <a:schemeClr val="dk1"/>
                        </a:solidFill>
                        <a:highlight>
                          <a:srgbClr val="FFFFFF"/>
                        </a:highlight>
                        <a:latin typeface="Calibri"/>
                        <a:ea typeface="Calibri"/>
                        <a:cs typeface="Calibri"/>
                        <a:sym typeface="Calibri"/>
                      </a:endParaRPr>
                    </a:p>
                  </a:txBody>
                  <a:tcPr marT="95250" marB="95250" marR="95250" marL="95250"/>
                </a:tc>
              </a:tr>
              <a:tr h="3065525">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27-28/03/2023</a:t>
                      </a:r>
                      <a:endParaRPr b="1" sz="2400">
                        <a:solidFill>
                          <a:schemeClr val="dk1"/>
                        </a:solidFill>
                        <a:latin typeface="Calibri"/>
                        <a:ea typeface="Calibri"/>
                        <a:cs typeface="Calibri"/>
                        <a:sym typeface="Calibri"/>
                      </a:endParaRPr>
                    </a:p>
                  </a:txBody>
                  <a:tcPr marT="95250" marB="95250" marR="95250" marL="95250" anchor="ctr"/>
                </a:tc>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Jornadas estudiantes colegios buenas prácticas SbN y riesgo inundaciones</a:t>
                      </a:r>
                      <a:endParaRPr b="1" sz="2400">
                        <a:solidFill>
                          <a:schemeClr val="dk1"/>
                        </a:solidFill>
                        <a:latin typeface="Calibri"/>
                        <a:ea typeface="Calibri"/>
                        <a:cs typeface="Calibri"/>
                        <a:sym typeface="Calibri"/>
                      </a:endParaRPr>
                    </a:p>
                  </a:txBody>
                  <a:tcPr marT="95250" marB="95250" marR="95250" marL="95250" anchor="ctr"/>
                </a:tc>
                <a:tc>
                  <a:txBody>
                    <a:bodyPr/>
                    <a:lstStyle/>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Visitas</a:t>
                      </a:r>
                      <a:r>
                        <a:rPr lang="en-US" sz="2400">
                          <a:solidFill>
                            <a:schemeClr val="dk1"/>
                          </a:solidFill>
                          <a:latin typeface="Calibri"/>
                          <a:ea typeface="Calibri"/>
                          <a:cs typeface="Calibri"/>
                          <a:sym typeface="Calibri"/>
                        </a:rPr>
                        <a:t> 6 salidas grupos </a:t>
                      </a:r>
                      <a:r>
                        <a:rPr b="1" lang="en-US" sz="2400">
                          <a:solidFill>
                            <a:schemeClr val="dk1"/>
                          </a:solidFill>
                          <a:latin typeface="Calibri"/>
                          <a:ea typeface="Calibri"/>
                          <a:cs typeface="Calibri"/>
                          <a:sym typeface="Calibri"/>
                        </a:rPr>
                        <a:t>150 alumnos</a:t>
                      </a:r>
                      <a:r>
                        <a:rPr lang="en-US" sz="2400">
                          <a:solidFill>
                            <a:schemeClr val="dk1"/>
                          </a:solidFill>
                          <a:latin typeface="Calibri"/>
                          <a:ea typeface="Calibri"/>
                          <a:cs typeface="Calibri"/>
                          <a:sym typeface="Calibri"/>
                        </a:rPr>
                        <a:t>. Paradas: parques, paseo Rúa Río, puente. 8 preguntas: Cambios/ Acciones.</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Más mobiliario</a:t>
                      </a:r>
                      <a:r>
                        <a:rPr lang="en-US" sz="2400">
                          <a:solidFill>
                            <a:schemeClr val="dk1"/>
                          </a:solidFill>
                          <a:latin typeface="Calibri"/>
                          <a:ea typeface="Calibri"/>
                          <a:cs typeface="Calibri"/>
                          <a:sym typeface="Calibri"/>
                        </a:rPr>
                        <a:t> (bancos, papeleras, pasarelas). Más </a:t>
                      </a:r>
                      <a:r>
                        <a:rPr b="1" lang="en-US" sz="2400">
                          <a:solidFill>
                            <a:schemeClr val="dk1"/>
                          </a:solidFill>
                          <a:latin typeface="Calibri"/>
                          <a:ea typeface="Calibri"/>
                          <a:cs typeface="Calibri"/>
                          <a:sym typeface="Calibri"/>
                        </a:rPr>
                        <a:t>limpieza</a:t>
                      </a:r>
                      <a:r>
                        <a:rPr lang="en-US" sz="24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árboles</a:t>
                      </a:r>
                      <a:r>
                        <a:rPr lang="en-US" sz="2400">
                          <a:solidFill>
                            <a:schemeClr val="dk1"/>
                          </a:solidFill>
                          <a:latin typeface="Calibri"/>
                          <a:ea typeface="Calibri"/>
                          <a:cs typeface="Calibri"/>
                          <a:sym typeface="Calibri"/>
                        </a:rPr>
                        <a:t> y </a:t>
                      </a:r>
                      <a:r>
                        <a:rPr b="1" lang="en-US" sz="2400">
                          <a:solidFill>
                            <a:schemeClr val="dk1"/>
                          </a:solidFill>
                          <a:latin typeface="Calibri"/>
                          <a:ea typeface="Calibri"/>
                          <a:cs typeface="Calibri"/>
                          <a:sym typeface="Calibri"/>
                        </a:rPr>
                        <a:t>fuentes</a:t>
                      </a:r>
                      <a:r>
                        <a:rPr lang="en-US" sz="24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Mejora infraestructuras</a:t>
                      </a:r>
                      <a:r>
                        <a:rPr lang="en-US" sz="2400">
                          <a:solidFill>
                            <a:schemeClr val="dk1"/>
                          </a:solidFill>
                          <a:latin typeface="Calibri"/>
                          <a:ea typeface="Calibri"/>
                          <a:cs typeface="Calibri"/>
                          <a:sym typeface="Calibri"/>
                        </a:rPr>
                        <a:t> recreativas, de ocio acuático, juegos. Conexión patrimonio arquitectónico y cultura con patrimonio natural río.</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1" lang="en-US" sz="2400">
                          <a:solidFill>
                            <a:schemeClr val="dk1"/>
                          </a:solidFill>
                          <a:latin typeface="Calibri"/>
                          <a:ea typeface="Calibri"/>
                          <a:cs typeface="Calibri"/>
                          <a:sym typeface="Calibri"/>
                        </a:rPr>
                        <a:t>Mayor concienciación</a:t>
                      </a:r>
                      <a:r>
                        <a:rPr lang="en-US"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2400">
                        <a:solidFill>
                          <a:schemeClr val="dk1"/>
                        </a:solidFill>
                        <a:latin typeface="Calibri"/>
                        <a:ea typeface="Calibri"/>
                        <a:cs typeface="Calibri"/>
                        <a:sym typeface="Calibri"/>
                      </a:endParaRPr>
                    </a:p>
                  </a:txBody>
                  <a:tcPr marT="95250" marB="95250" marR="95250" marL="95250" anchor="ctr"/>
                </a:tc>
                <a:tc>
                  <a:txBody>
                    <a:bodyPr/>
                    <a:lstStyle/>
                    <a:p>
                      <a:pPr indent="0" lvl="0" marL="0" marR="0" rtl="0" algn="just">
                        <a:lnSpc>
                          <a:spcPct val="100000"/>
                        </a:lnSpc>
                        <a:spcBef>
                          <a:spcPts val="0"/>
                        </a:spcBef>
                        <a:spcAft>
                          <a:spcPts val="0"/>
                        </a:spcAft>
                        <a:buNone/>
                      </a:pPr>
                      <a:r>
                        <a:t/>
                      </a:r>
                      <a:endParaRPr sz="2400">
                        <a:solidFill>
                          <a:schemeClr val="dk1"/>
                        </a:solidFill>
                        <a:latin typeface="Calibri"/>
                        <a:ea typeface="Calibri"/>
                        <a:cs typeface="Calibri"/>
                        <a:sym typeface="Calibri"/>
                      </a:endParaRPr>
                    </a:p>
                  </a:txBody>
                  <a:tcPr marT="95250" marB="95250" marR="95250" marL="95250" anchor="ctr"/>
                </a:tc>
              </a:tr>
            </a:tbl>
          </a:graphicData>
        </a:graphic>
      </p:graphicFrame>
      <p:pic>
        <p:nvPicPr>
          <p:cNvPr id="571" name="Google Shape;571;p37"/>
          <p:cNvPicPr preferRelativeResize="0"/>
          <p:nvPr/>
        </p:nvPicPr>
        <p:blipFill>
          <a:blip r:embed="rId10">
            <a:alphaModFix/>
          </a:blip>
          <a:stretch>
            <a:fillRect/>
          </a:stretch>
        </p:blipFill>
        <p:spPr>
          <a:xfrm>
            <a:off x="13493306" y="2929875"/>
            <a:ext cx="4419975" cy="2787241"/>
          </a:xfrm>
          <a:prstGeom prst="rect">
            <a:avLst/>
          </a:prstGeom>
          <a:noFill/>
          <a:ln>
            <a:noFill/>
          </a:ln>
        </p:spPr>
      </p:pic>
      <p:pic>
        <p:nvPicPr>
          <p:cNvPr id="572" name="Google Shape;572;p37"/>
          <p:cNvPicPr preferRelativeResize="0"/>
          <p:nvPr/>
        </p:nvPicPr>
        <p:blipFill rotWithShape="1">
          <a:blip r:embed="rId11">
            <a:alphaModFix/>
          </a:blip>
          <a:srcRect b="0" l="0" r="0" t="7278"/>
          <a:stretch/>
        </p:blipFill>
        <p:spPr>
          <a:xfrm>
            <a:off x="13493325" y="6331162"/>
            <a:ext cx="4419938" cy="30570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grpSp>
        <p:nvGrpSpPr>
          <p:cNvPr id="577" name="Google Shape;577;p38"/>
          <p:cNvGrpSpPr/>
          <p:nvPr/>
        </p:nvGrpSpPr>
        <p:grpSpPr>
          <a:xfrm>
            <a:off x="0" y="9543558"/>
            <a:ext cx="18514316" cy="805317"/>
            <a:chOff x="0" y="6362372"/>
            <a:chExt cx="12342878" cy="536878"/>
          </a:xfrm>
        </p:grpSpPr>
        <p:sp>
          <p:nvSpPr>
            <p:cNvPr id="578" name="Google Shape;578;p38"/>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579" name="Google Shape;579;p38"/>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580" name="Google Shape;580;p38"/>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581" name="Google Shape;581;p38"/>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582" name="Google Shape;582;p38"/>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583" name="Google Shape;583;p38"/>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584" name="Google Shape;584;p38"/>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85" name="Google Shape;585;p38"/>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586" name="Google Shape;586;p38"/>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587" name="Google Shape;587;p38"/>
          <p:cNvSpPr/>
          <p:nvPr/>
        </p:nvSpPr>
        <p:spPr>
          <a:xfrm>
            <a:off x="2609813" y="540000"/>
            <a:ext cx="150057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588" name="Google Shape;588;p38"/>
          <p:cNvSpPr txBox="1"/>
          <p:nvPr>
            <p:ph idx="4294967295" type="body"/>
          </p:nvPr>
        </p:nvSpPr>
        <p:spPr>
          <a:xfrm>
            <a:off x="3044510" y="766425"/>
            <a:ext cx="143001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ACTIVIDADES PARTICIPATIVAS - Jornadas Voluntariado </a:t>
            </a:r>
            <a:endParaRPr sz="4400">
              <a:solidFill>
                <a:schemeClr val="lt1"/>
              </a:solidFill>
            </a:endParaRPr>
          </a:p>
        </p:txBody>
      </p:sp>
      <p:graphicFrame>
        <p:nvGraphicFramePr>
          <p:cNvPr id="589" name="Google Shape;589;p38"/>
          <p:cNvGraphicFramePr/>
          <p:nvPr/>
        </p:nvGraphicFramePr>
        <p:xfrm>
          <a:off x="303956" y="1934869"/>
          <a:ext cx="3000000" cy="3000000"/>
        </p:xfrm>
        <a:graphic>
          <a:graphicData uri="http://schemas.openxmlformats.org/drawingml/2006/table">
            <a:tbl>
              <a:tblPr>
                <a:noFill/>
                <a:tableStyleId>{32DCBDFE-4A63-47DB-AF8D-0D16C70365F8}</a:tableStyleId>
              </a:tblPr>
              <a:tblGrid>
                <a:gridCol w="1694100"/>
                <a:gridCol w="2134725"/>
                <a:gridCol w="8389400"/>
                <a:gridCol w="5093375"/>
              </a:tblGrid>
              <a:tr h="637575">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Fecha</a:t>
                      </a:r>
                      <a:endParaRPr b="1" sz="2600">
                        <a:solidFill>
                          <a:schemeClr val="dk1"/>
                        </a:solidFill>
                        <a:latin typeface="Calibri"/>
                        <a:ea typeface="Calibri"/>
                        <a:cs typeface="Calibri"/>
                        <a:sym typeface="Calibri"/>
                      </a:endParaRPr>
                    </a:p>
                  </a:txBody>
                  <a:tcPr marT="95250" marB="95250" marR="95250" marL="95250">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Título</a:t>
                      </a:r>
                      <a:endParaRPr b="1" sz="2600">
                        <a:solidFill>
                          <a:schemeClr val="dk1"/>
                        </a:solidFill>
                        <a:latin typeface="Calibri"/>
                        <a:ea typeface="Calibri"/>
                        <a:cs typeface="Calibri"/>
                        <a:sym typeface="Calibri"/>
                      </a:endParaRPr>
                    </a:p>
                  </a:txBody>
                  <a:tcPr marT="95250" marB="95250" marR="95250" marL="95250">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Resumen /Conclusiones</a:t>
                      </a:r>
                      <a:endParaRPr b="1" sz="2600">
                        <a:solidFill>
                          <a:schemeClr val="dk1"/>
                        </a:solidFill>
                        <a:latin typeface="Calibri"/>
                        <a:ea typeface="Calibri"/>
                        <a:cs typeface="Calibri"/>
                        <a:sym typeface="Calibri"/>
                      </a:endParaRPr>
                    </a:p>
                  </a:txBody>
                  <a:tcPr marT="95250" marB="95250" marR="95250" marL="95250">
                    <a:solidFill>
                      <a:srgbClr val="CFE2F3"/>
                    </a:solidFill>
                  </a:tcPr>
                </a:tc>
                <a:tc>
                  <a:txBody>
                    <a:bodyPr/>
                    <a:lstStyle/>
                    <a:p>
                      <a:pPr indent="0" lvl="0" marL="0" marR="0" rtl="0" algn="ctr">
                        <a:lnSpc>
                          <a:spcPct val="100000"/>
                        </a:lnSpc>
                        <a:spcBef>
                          <a:spcPts val="0"/>
                        </a:spcBef>
                        <a:spcAft>
                          <a:spcPts val="0"/>
                        </a:spcAft>
                        <a:buNone/>
                      </a:pPr>
                      <a:r>
                        <a:rPr b="1" lang="en-US" sz="2600">
                          <a:solidFill>
                            <a:schemeClr val="dk1"/>
                          </a:solidFill>
                          <a:latin typeface="Calibri"/>
                          <a:ea typeface="Calibri"/>
                          <a:cs typeface="Calibri"/>
                          <a:sym typeface="Calibri"/>
                        </a:rPr>
                        <a:t>Foto</a:t>
                      </a:r>
                      <a:endParaRPr b="1" sz="2600">
                        <a:solidFill>
                          <a:schemeClr val="dk1"/>
                        </a:solidFill>
                        <a:latin typeface="Calibri"/>
                        <a:ea typeface="Calibri"/>
                        <a:cs typeface="Calibri"/>
                        <a:sym typeface="Calibri"/>
                      </a:endParaRPr>
                    </a:p>
                  </a:txBody>
                  <a:tcPr marT="95250" marB="95250" marR="95250" marL="95250">
                    <a:solidFill>
                      <a:srgbClr val="CFE2F3"/>
                    </a:solidFill>
                  </a:tcPr>
                </a:tc>
              </a:tr>
              <a:tr h="1940000">
                <a:tc>
                  <a:txBody>
                    <a:bodyPr/>
                    <a:lstStyle/>
                    <a:p>
                      <a:pPr indent="0" lvl="0" marL="0" rtl="0" algn="ctr">
                        <a:spcBef>
                          <a:spcPts val="0"/>
                        </a:spcBef>
                        <a:spcAft>
                          <a:spcPts val="0"/>
                        </a:spcAft>
                        <a:buNone/>
                      </a:pPr>
                      <a:r>
                        <a:t/>
                      </a:r>
                      <a:endParaRPr b="1" sz="2100"/>
                    </a:p>
                    <a:p>
                      <a:pPr indent="0" lvl="0" marL="0" rtl="0" algn="ctr">
                        <a:spcBef>
                          <a:spcPts val="0"/>
                        </a:spcBef>
                        <a:spcAft>
                          <a:spcPts val="0"/>
                        </a:spcAft>
                        <a:buNone/>
                      </a:pPr>
                      <a:r>
                        <a:t/>
                      </a:r>
                      <a:endParaRPr b="1" sz="2100"/>
                    </a:p>
                    <a:p>
                      <a:pPr indent="0" lvl="0" marL="0" rtl="0" algn="ctr">
                        <a:spcBef>
                          <a:spcPts val="0"/>
                        </a:spcBef>
                        <a:spcAft>
                          <a:spcPts val="0"/>
                        </a:spcAft>
                        <a:buNone/>
                      </a:pPr>
                      <a:r>
                        <a:rPr b="1" lang="en-US" sz="2100"/>
                        <a:t>18/03/2023</a:t>
                      </a:r>
                      <a:endParaRPr b="1" sz="2100"/>
                    </a:p>
                    <a:p>
                      <a:pPr indent="0" lvl="0" marL="0" rtl="0" algn="ctr">
                        <a:spcBef>
                          <a:spcPts val="0"/>
                        </a:spcBef>
                        <a:spcAft>
                          <a:spcPts val="0"/>
                        </a:spcAft>
                        <a:buNone/>
                      </a:pPr>
                      <a:r>
                        <a:t/>
                      </a:r>
                      <a:endParaRPr b="1" sz="2100"/>
                    </a:p>
                    <a:p>
                      <a:pPr indent="0" lvl="0" marL="0" rtl="0" algn="ctr">
                        <a:spcBef>
                          <a:spcPts val="0"/>
                        </a:spcBef>
                        <a:spcAft>
                          <a:spcPts val="0"/>
                        </a:spcAft>
                        <a:buNone/>
                      </a:pPr>
                      <a:r>
                        <a:t/>
                      </a:r>
                      <a:endParaRPr b="1" sz="2100"/>
                    </a:p>
                  </a:txBody>
                  <a:tcPr marT="95250" marB="95250" marR="95250" marL="95250" anchor="ctr"/>
                </a:tc>
                <a:tc rowSpan="3">
                  <a:txBody>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Jornadas Voluntariado Ambiental</a:t>
                      </a:r>
                      <a:endParaRPr b="1" sz="2100"/>
                    </a:p>
                  </a:txBody>
                  <a:tcPr marT="95250" marB="95250" marR="95250" marL="95250" anchor="ctr"/>
                </a:tc>
                <a:tc rowSpan="3">
                  <a:txBody>
                    <a:bodyPr/>
                    <a:lstStyle/>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rPr b="1" lang="en-US" sz="2400">
                          <a:solidFill>
                            <a:schemeClr val="dk1"/>
                          </a:solidFill>
                          <a:latin typeface="Calibri"/>
                          <a:ea typeface="Calibri"/>
                          <a:cs typeface="Calibri"/>
                          <a:sym typeface="Calibri"/>
                        </a:rPr>
                        <a:t>Recuperación del Antiguo Canal Macías Picavea</a:t>
                      </a:r>
                      <a:r>
                        <a:rPr lang="en-US" sz="2400">
                          <a:solidFill>
                            <a:schemeClr val="dk1"/>
                          </a:solidFill>
                          <a:latin typeface="Calibri"/>
                          <a:ea typeface="Calibri"/>
                          <a:cs typeface="Calibri"/>
                          <a:sym typeface="Calibri"/>
                        </a:rPr>
                        <a:t>. Labores voluntarias de limpieza del canal.</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114300" rtl="0" algn="ctr">
                        <a:spcBef>
                          <a:spcPts val="0"/>
                        </a:spcBef>
                        <a:spcAft>
                          <a:spcPts val="0"/>
                        </a:spcAft>
                        <a:buNone/>
                      </a:pPr>
                      <a:r>
                        <a:rPr lang="en-US" sz="2400">
                          <a:solidFill>
                            <a:schemeClr val="dk1"/>
                          </a:solidFill>
                          <a:latin typeface="Calibri"/>
                          <a:ea typeface="Calibri"/>
                          <a:cs typeface="Calibri"/>
                          <a:sym typeface="Calibri"/>
                        </a:rPr>
                        <a:t>Mayor </a:t>
                      </a:r>
                      <a:r>
                        <a:rPr b="1" lang="en-US" sz="2400">
                          <a:solidFill>
                            <a:schemeClr val="dk1"/>
                          </a:solidFill>
                          <a:latin typeface="Calibri"/>
                          <a:ea typeface="Calibri"/>
                          <a:cs typeface="Calibri"/>
                          <a:sym typeface="Calibri"/>
                        </a:rPr>
                        <a:t>sensibilización, concienciación y compromiso ciudadano</a:t>
                      </a:r>
                      <a:r>
                        <a:rPr lang="en-US" sz="2400">
                          <a:solidFill>
                            <a:schemeClr val="dk1"/>
                          </a:solidFill>
                          <a:latin typeface="Calibri"/>
                          <a:ea typeface="Calibri"/>
                          <a:cs typeface="Calibri"/>
                          <a:sym typeface="Calibri"/>
                        </a:rPr>
                        <a:t> con el patrimonio natural que es de todos.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2400">
                        <a:solidFill>
                          <a:schemeClr val="dk1"/>
                        </a:solidFill>
                        <a:latin typeface="Calibri"/>
                        <a:ea typeface="Calibri"/>
                        <a:cs typeface="Calibri"/>
                        <a:sym typeface="Calibri"/>
                      </a:endParaRPr>
                    </a:p>
                  </a:txBody>
                  <a:tcPr marT="95250" marB="95250" marR="95250" marL="95250" anchor="ctr"/>
                </a:tc>
                <a:tc rowSpan="3">
                  <a:txBody>
                    <a:bodyPr/>
                    <a:lstStyle/>
                    <a:p>
                      <a:pPr indent="0" lvl="0" marL="0" rtl="0" algn="l">
                        <a:spcBef>
                          <a:spcPts val="0"/>
                        </a:spcBef>
                        <a:spcAft>
                          <a:spcPts val="900"/>
                        </a:spcAft>
                        <a:buNone/>
                      </a:pPr>
                      <a:r>
                        <a:t/>
                      </a:r>
                      <a:endParaRPr b="1" sz="2300">
                        <a:solidFill>
                          <a:schemeClr val="dk1"/>
                        </a:solidFill>
                        <a:highlight>
                          <a:srgbClr val="FFFFFF"/>
                        </a:highlight>
                        <a:latin typeface="Calibri"/>
                        <a:ea typeface="Calibri"/>
                        <a:cs typeface="Calibri"/>
                        <a:sym typeface="Calibri"/>
                      </a:endParaRPr>
                    </a:p>
                  </a:txBody>
                  <a:tcPr marT="95250" marB="95250" marR="95250" marL="95250"/>
                </a:tc>
              </a:tr>
              <a:tr h="1940000">
                <a:tc>
                  <a:txBody>
                    <a:bodyPr/>
                    <a:lstStyle/>
                    <a:p>
                      <a:pPr indent="0" lvl="0" marL="0" rtl="0" algn="ctr">
                        <a:spcBef>
                          <a:spcPts val="0"/>
                        </a:spcBef>
                        <a:spcAft>
                          <a:spcPts val="0"/>
                        </a:spcAft>
                        <a:buNone/>
                      </a:pPr>
                      <a:r>
                        <a:t/>
                      </a:r>
                      <a:endParaRPr b="1" sz="2100"/>
                    </a:p>
                    <a:p>
                      <a:pPr indent="0" lvl="0" marL="0" rtl="0" algn="ctr">
                        <a:spcBef>
                          <a:spcPts val="0"/>
                        </a:spcBef>
                        <a:spcAft>
                          <a:spcPts val="0"/>
                        </a:spcAft>
                        <a:buNone/>
                      </a:pPr>
                      <a:r>
                        <a:t/>
                      </a:r>
                      <a:endParaRPr b="1" sz="2100"/>
                    </a:p>
                    <a:p>
                      <a:pPr indent="0" lvl="0" marL="0" rtl="0" algn="ctr">
                        <a:spcBef>
                          <a:spcPts val="0"/>
                        </a:spcBef>
                        <a:spcAft>
                          <a:spcPts val="0"/>
                        </a:spcAft>
                        <a:buNone/>
                      </a:pPr>
                      <a:r>
                        <a:rPr b="1" lang="en-US" sz="2100"/>
                        <a:t>22/04/2023</a:t>
                      </a:r>
                      <a:endParaRPr b="1" sz="2100"/>
                    </a:p>
                    <a:p>
                      <a:pPr indent="0" lvl="0" marL="0" rtl="0" algn="ctr">
                        <a:spcBef>
                          <a:spcPts val="0"/>
                        </a:spcBef>
                        <a:spcAft>
                          <a:spcPts val="0"/>
                        </a:spcAft>
                        <a:buNone/>
                      </a:pPr>
                      <a:r>
                        <a:t/>
                      </a:r>
                      <a:endParaRPr b="1" sz="2100"/>
                    </a:p>
                    <a:p>
                      <a:pPr indent="0" lvl="0" marL="0" rtl="0" algn="ctr">
                        <a:spcBef>
                          <a:spcPts val="0"/>
                        </a:spcBef>
                        <a:spcAft>
                          <a:spcPts val="0"/>
                        </a:spcAft>
                        <a:buNone/>
                      </a:pPr>
                      <a:r>
                        <a:t/>
                      </a:r>
                      <a:endParaRPr b="1" sz="2100"/>
                    </a:p>
                  </a:txBody>
                  <a:tcPr marT="95250" marB="95250" marR="95250" marL="95250" anchor="ctr"/>
                </a:tc>
                <a:tc vMerge="1"/>
                <a:tc vMerge="1"/>
                <a:tc vMerge="1"/>
              </a:tr>
              <a:tr h="2240150">
                <a:tc>
                  <a:txBody>
                    <a:bodyPr/>
                    <a:lstStyle/>
                    <a:p>
                      <a:pPr indent="0" lvl="0" marL="0" rtl="0" algn="ctr">
                        <a:spcBef>
                          <a:spcPts val="0"/>
                        </a:spcBef>
                        <a:spcAft>
                          <a:spcPts val="0"/>
                        </a:spcAft>
                        <a:buNone/>
                      </a:pPr>
                      <a:r>
                        <a:rPr b="1" lang="en-US" sz="2100"/>
                        <a:t>06/05/2023</a:t>
                      </a:r>
                      <a:endParaRPr b="1" sz="2100"/>
                    </a:p>
                  </a:txBody>
                  <a:tcPr marT="95250" marB="95250" marR="95250" marL="95250" anchor="ctr"/>
                </a:tc>
                <a:tc vMerge="1"/>
                <a:tc vMerge="1"/>
                <a:tc vMerge="1"/>
              </a:tr>
            </a:tbl>
          </a:graphicData>
        </a:graphic>
      </p:graphicFrame>
      <p:pic>
        <p:nvPicPr>
          <p:cNvPr id="590" name="Google Shape;590;p38"/>
          <p:cNvPicPr preferRelativeResize="0"/>
          <p:nvPr/>
        </p:nvPicPr>
        <p:blipFill>
          <a:blip r:embed="rId10">
            <a:alphaModFix/>
          </a:blip>
          <a:stretch>
            <a:fillRect/>
          </a:stretch>
        </p:blipFill>
        <p:spPr>
          <a:xfrm>
            <a:off x="13042200" y="2733606"/>
            <a:ext cx="4116188" cy="2909738"/>
          </a:xfrm>
          <a:prstGeom prst="rect">
            <a:avLst/>
          </a:prstGeom>
          <a:noFill/>
          <a:ln>
            <a:noFill/>
          </a:ln>
        </p:spPr>
      </p:pic>
      <p:pic>
        <p:nvPicPr>
          <p:cNvPr id="591" name="Google Shape;591;p38"/>
          <p:cNvPicPr preferRelativeResize="0"/>
          <p:nvPr/>
        </p:nvPicPr>
        <p:blipFill rotWithShape="1">
          <a:blip r:embed="rId11">
            <a:alphaModFix/>
          </a:blip>
          <a:srcRect b="14148" l="0" r="0" t="0"/>
          <a:stretch/>
        </p:blipFill>
        <p:spPr>
          <a:xfrm>
            <a:off x="13042200" y="5794463"/>
            <a:ext cx="4116187" cy="2741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grpSp>
        <p:nvGrpSpPr>
          <p:cNvPr id="596" name="Google Shape;596;p39"/>
          <p:cNvGrpSpPr/>
          <p:nvPr/>
        </p:nvGrpSpPr>
        <p:grpSpPr>
          <a:xfrm>
            <a:off x="0" y="9543558"/>
            <a:ext cx="18514316" cy="805317"/>
            <a:chOff x="0" y="6362372"/>
            <a:chExt cx="12342878" cy="536878"/>
          </a:xfrm>
        </p:grpSpPr>
        <p:sp>
          <p:nvSpPr>
            <p:cNvPr id="597" name="Google Shape;597;p39"/>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598" name="Google Shape;598;p39"/>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599" name="Google Shape;599;p39"/>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600" name="Google Shape;600;p39"/>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601" name="Google Shape;601;p39"/>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602" name="Google Shape;602;p39"/>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603" name="Google Shape;603;p39"/>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04" name="Google Shape;604;p39"/>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05" name="Google Shape;605;p39"/>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606" name="Google Shape;606;p39"/>
          <p:cNvSpPr/>
          <p:nvPr/>
        </p:nvSpPr>
        <p:spPr>
          <a:xfrm>
            <a:off x="2609813" y="540000"/>
            <a:ext cx="147348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607" name="Google Shape;607;p39"/>
          <p:cNvSpPr txBox="1"/>
          <p:nvPr>
            <p:ph idx="4294967295" type="body"/>
          </p:nvPr>
        </p:nvSpPr>
        <p:spPr>
          <a:xfrm>
            <a:off x="3044510" y="766425"/>
            <a:ext cx="143001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CONCLUSIONES ENCUESTA</a:t>
            </a:r>
            <a:endParaRPr sz="4400">
              <a:solidFill>
                <a:schemeClr val="lt1"/>
              </a:solidFill>
            </a:endParaRPr>
          </a:p>
        </p:txBody>
      </p:sp>
      <p:sp>
        <p:nvSpPr>
          <p:cNvPr id="608" name="Google Shape;608;p39"/>
          <p:cNvSpPr txBox="1"/>
          <p:nvPr/>
        </p:nvSpPr>
        <p:spPr>
          <a:xfrm>
            <a:off x="66150" y="1501200"/>
            <a:ext cx="17546400" cy="6741900"/>
          </a:xfrm>
          <a:prstGeom prst="rect">
            <a:avLst/>
          </a:prstGeom>
          <a:noFill/>
          <a:ln>
            <a:noFill/>
          </a:ln>
        </p:spPr>
        <p:txBody>
          <a:bodyPr anchorCtr="0" anchor="t" bIns="137150" lIns="137150" spcFirstLastPara="1" rIns="137150" wrap="square" tIns="137150">
            <a:spAutoFit/>
          </a:bodyPr>
          <a:lstStyle/>
          <a:p>
            <a:pPr indent="0" lvl="0" marL="6858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533400" lvl="0" marL="685800" marR="0" rtl="0" algn="l">
              <a:lnSpc>
                <a:spcPct val="100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169 respuestas recibidas (95 estudiantes Instituto Campos y Torozos y 74 vecinos/as de la ciudad</a:t>
            </a:r>
            <a:endParaRPr sz="3000">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533400" lvl="0" marL="685800" marR="0" rtl="0" algn="l">
              <a:lnSpc>
                <a:spcPct val="100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La mayoría de la población encuestada…</a:t>
            </a:r>
            <a:endParaRPr sz="3000">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3000">
              <a:solidFill>
                <a:schemeClr val="dk1"/>
              </a:solidFill>
              <a:latin typeface="Calibri"/>
              <a:ea typeface="Calibri"/>
              <a:cs typeface="Calibri"/>
              <a:sym typeface="Calibri"/>
            </a:endParaRPr>
          </a:p>
          <a:p>
            <a:pPr indent="0" lvl="0" marL="0" rtl="0" algn="l">
              <a:spcBef>
                <a:spcPts val="0"/>
              </a:spcBef>
              <a:spcAft>
                <a:spcPts val="0"/>
              </a:spcAft>
              <a:buNone/>
            </a:pPr>
            <a:r>
              <a:t/>
            </a:r>
            <a:endParaRPr sz="3000">
              <a:solidFill>
                <a:schemeClr val="dk1"/>
              </a:solidFill>
              <a:latin typeface="Calibri"/>
              <a:ea typeface="Calibri"/>
              <a:cs typeface="Calibri"/>
              <a:sym typeface="Calibri"/>
            </a:endParaRPr>
          </a:p>
        </p:txBody>
      </p:sp>
      <p:sp>
        <p:nvSpPr>
          <p:cNvPr id="609" name="Google Shape;609;p39"/>
          <p:cNvSpPr txBox="1"/>
          <p:nvPr/>
        </p:nvSpPr>
        <p:spPr>
          <a:xfrm>
            <a:off x="85050" y="5536775"/>
            <a:ext cx="4572000" cy="17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300">
                <a:latin typeface="Calibri"/>
                <a:ea typeface="Calibri"/>
                <a:cs typeface="Calibri"/>
                <a:sym typeface="Calibri"/>
              </a:rPr>
              <a:t>…Considera que el </a:t>
            </a:r>
            <a:r>
              <a:rPr b="1" lang="en-US" sz="2300">
                <a:latin typeface="Calibri"/>
                <a:ea typeface="Calibri"/>
                <a:cs typeface="Calibri"/>
                <a:sym typeface="Calibri"/>
              </a:rPr>
              <a:t>espacio público verde </a:t>
            </a:r>
            <a:r>
              <a:rPr lang="en-US" sz="2300">
                <a:latin typeface="Calibri"/>
                <a:ea typeface="Calibri"/>
                <a:cs typeface="Calibri"/>
                <a:sym typeface="Calibri"/>
              </a:rPr>
              <a:t>de calidad debe ser una </a:t>
            </a:r>
            <a:r>
              <a:rPr b="1" lang="en-US" sz="2300">
                <a:latin typeface="Calibri"/>
                <a:ea typeface="Calibri"/>
                <a:cs typeface="Calibri"/>
                <a:sym typeface="Calibri"/>
              </a:rPr>
              <a:t>prioridad</a:t>
            </a:r>
            <a:r>
              <a:rPr lang="en-US" sz="2300">
                <a:latin typeface="Calibri"/>
                <a:ea typeface="Calibri"/>
                <a:cs typeface="Calibri"/>
                <a:sym typeface="Calibri"/>
              </a:rPr>
              <a:t> en la gestión pública</a:t>
            </a:r>
            <a:endParaRPr sz="2300">
              <a:latin typeface="Calibri"/>
              <a:ea typeface="Calibri"/>
              <a:cs typeface="Calibri"/>
              <a:sym typeface="Calibri"/>
            </a:endParaRPr>
          </a:p>
        </p:txBody>
      </p:sp>
      <p:sp>
        <p:nvSpPr>
          <p:cNvPr id="610" name="Google Shape;610;p39"/>
          <p:cNvSpPr txBox="1"/>
          <p:nvPr/>
        </p:nvSpPr>
        <p:spPr>
          <a:xfrm>
            <a:off x="5289750" y="5765375"/>
            <a:ext cx="4159800" cy="8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300">
                <a:latin typeface="Calibri"/>
                <a:ea typeface="Calibri"/>
                <a:cs typeface="Calibri"/>
                <a:sym typeface="Calibri"/>
              </a:rPr>
              <a:t>…Vive a menos de 5 minutos a pie de un espacio verde</a:t>
            </a:r>
            <a:endParaRPr sz="2300">
              <a:latin typeface="Calibri"/>
              <a:ea typeface="Calibri"/>
              <a:cs typeface="Calibri"/>
              <a:sym typeface="Calibri"/>
            </a:endParaRPr>
          </a:p>
        </p:txBody>
      </p:sp>
      <p:pic>
        <p:nvPicPr>
          <p:cNvPr descr="C:\Users\27326494386\Downloads\budding-leaves_318-44241.jpg" id="611" name="Google Shape;611;p39"/>
          <p:cNvPicPr preferRelativeResize="0"/>
          <p:nvPr/>
        </p:nvPicPr>
        <p:blipFill rotWithShape="1">
          <a:blip r:embed="rId10">
            <a:alphaModFix/>
          </a:blip>
          <a:srcRect b="0" l="0" r="0" t="0"/>
          <a:stretch/>
        </p:blipFill>
        <p:spPr>
          <a:xfrm>
            <a:off x="10888334" y="4263147"/>
            <a:ext cx="1597433" cy="1298448"/>
          </a:xfrm>
          <a:prstGeom prst="rect">
            <a:avLst/>
          </a:prstGeom>
          <a:noFill/>
          <a:ln>
            <a:noFill/>
          </a:ln>
        </p:spPr>
      </p:pic>
      <p:sp>
        <p:nvSpPr>
          <p:cNvPr id="612" name="Google Shape;612;p39"/>
          <p:cNvSpPr txBox="1"/>
          <p:nvPr/>
        </p:nvSpPr>
        <p:spPr>
          <a:xfrm>
            <a:off x="9820750" y="5820425"/>
            <a:ext cx="3732600" cy="8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300">
                <a:latin typeface="Calibri"/>
                <a:ea typeface="Calibri"/>
                <a:cs typeface="Calibri"/>
                <a:sym typeface="Calibri"/>
              </a:rPr>
              <a:t>considera que se podrían mejorar los de MDR</a:t>
            </a:r>
            <a:endParaRPr sz="2300">
              <a:latin typeface="Calibri"/>
              <a:ea typeface="Calibri"/>
              <a:cs typeface="Calibri"/>
              <a:sym typeface="Calibri"/>
            </a:endParaRPr>
          </a:p>
        </p:txBody>
      </p:sp>
      <p:sp>
        <p:nvSpPr>
          <p:cNvPr id="613" name="Google Shape;613;p39"/>
          <p:cNvSpPr txBox="1"/>
          <p:nvPr/>
        </p:nvSpPr>
        <p:spPr>
          <a:xfrm>
            <a:off x="13879800" y="5820425"/>
            <a:ext cx="3732600" cy="8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300">
                <a:latin typeface="Calibri"/>
                <a:ea typeface="Calibri"/>
                <a:cs typeface="Calibri"/>
                <a:sym typeface="Calibri"/>
              </a:rPr>
              <a:t>Principales usos de espacios verdes: paseo, ejercicio, recreación</a:t>
            </a:r>
            <a:endParaRPr sz="2300">
              <a:latin typeface="Calibri"/>
              <a:ea typeface="Calibri"/>
              <a:cs typeface="Calibri"/>
              <a:sym typeface="Calibri"/>
            </a:endParaRPr>
          </a:p>
        </p:txBody>
      </p:sp>
      <p:pic>
        <p:nvPicPr>
          <p:cNvPr id="614" name="Google Shape;614;p39"/>
          <p:cNvPicPr preferRelativeResize="0"/>
          <p:nvPr/>
        </p:nvPicPr>
        <p:blipFill rotWithShape="1">
          <a:blip r:embed="rId11">
            <a:alphaModFix/>
          </a:blip>
          <a:srcRect b="4741" l="13664" r="14455" t="4777"/>
          <a:stretch/>
        </p:blipFill>
        <p:spPr>
          <a:xfrm>
            <a:off x="15113961" y="4263147"/>
            <a:ext cx="1264279" cy="1298448"/>
          </a:xfrm>
          <a:prstGeom prst="rect">
            <a:avLst/>
          </a:prstGeom>
          <a:noFill/>
          <a:ln>
            <a:noFill/>
          </a:ln>
        </p:spPr>
      </p:pic>
      <p:pic>
        <p:nvPicPr>
          <p:cNvPr descr="C:\Users\27326494386\Downloads\tree-silhouette_318-62318.jpg" id="615" name="Google Shape;615;p39"/>
          <p:cNvPicPr preferRelativeResize="0"/>
          <p:nvPr/>
        </p:nvPicPr>
        <p:blipFill rotWithShape="1">
          <a:blip r:embed="rId12">
            <a:alphaModFix/>
          </a:blip>
          <a:srcRect b="0" l="0" r="0" t="0"/>
          <a:stretch/>
        </p:blipFill>
        <p:spPr>
          <a:xfrm>
            <a:off x="1537488" y="4067156"/>
            <a:ext cx="1667123" cy="1353312"/>
          </a:xfrm>
          <a:prstGeom prst="rect">
            <a:avLst/>
          </a:prstGeom>
          <a:noFill/>
          <a:ln>
            <a:noFill/>
          </a:ln>
        </p:spPr>
      </p:pic>
      <p:sp>
        <p:nvSpPr>
          <p:cNvPr id="616" name="Google Shape;616;p39"/>
          <p:cNvSpPr/>
          <p:nvPr/>
        </p:nvSpPr>
        <p:spPr>
          <a:xfrm>
            <a:off x="6647501" y="4295756"/>
            <a:ext cx="1444299" cy="1293774"/>
          </a:xfrm>
          <a:custGeom>
            <a:rect b="b" l="l" r="r" t="t"/>
            <a:pathLst>
              <a:path extrusionOk="0" h="1502" w="1648">
                <a:moveTo>
                  <a:pt x="812" y="0"/>
                </a:moveTo>
                <a:cubicBezTo>
                  <a:pt x="616" y="0"/>
                  <a:pt x="457" y="158"/>
                  <a:pt x="457" y="354"/>
                </a:cubicBezTo>
                <a:cubicBezTo>
                  <a:pt x="457" y="646"/>
                  <a:pt x="736" y="676"/>
                  <a:pt x="812" y="1120"/>
                </a:cubicBezTo>
                <a:cubicBezTo>
                  <a:pt x="888" y="676"/>
                  <a:pt x="1167" y="646"/>
                  <a:pt x="1167" y="354"/>
                </a:cubicBezTo>
                <a:cubicBezTo>
                  <a:pt x="1167" y="158"/>
                  <a:pt x="1008" y="0"/>
                  <a:pt x="812" y="0"/>
                </a:cubicBezTo>
                <a:close/>
                <a:moveTo>
                  <a:pt x="812" y="473"/>
                </a:moveTo>
                <a:cubicBezTo>
                  <a:pt x="742" y="473"/>
                  <a:pt x="685" y="416"/>
                  <a:pt x="685" y="346"/>
                </a:cubicBezTo>
                <a:cubicBezTo>
                  <a:pt x="685" y="275"/>
                  <a:pt x="742" y="218"/>
                  <a:pt x="812" y="218"/>
                </a:cubicBezTo>
                <a:cubicBezTo>
                  <a:pt x="882" y="218"/>
                  <a:pt x="939" y="275"/>
                  <a:pt x="939" y="346"/>
                </a:cubicBezTo>
                <a:cubicBezTo>
                  <a:pt x="939" y="416"/>
                  <a:pt x="882" y="473"/>
                  <a:pt x="812" y="473"/>
                </a:cubicBezTo>
                <a:close/>
                <a:moveTo>
                  <a:pt x="1648" y="1502"/>
                </a:moveTo>
                <a:cubicBezTo>
                  <a:pt x="1187" y="1336"/>
                  <a:pt x="1187" y="1336"/>
                  <a:pt x="1187" y="1336"/>
                </a:cubicBezTo>
                <a:cubicBezTo>
                  <a:pt x="813" y="1502"/>
                  <a:pt x="813" y="1502"/>
                  <a:pt x="813" y="1502"/>
                </a:cubicBezTo>
                <a:cubicBezTo>
                  <a:pt x="441" y="1336"/>
                  <a:pt x="441" y="1336"/>
                  <a:pt x="441" y="1336"/>
                </a:cubicBezTo>
                <a:cubicBezTo>
                  <a:pt x="0" y="1502"/>
                  <a:pt x="0" y="1502"/>
                  <a:pt x="0" y="1502"/>
                </a:cubicBezTo>
                <a:cubicBezTo>
                  <a:pt x="270" y="965"/>
                  <a:pt x="270" y="965"/>
                  <a:pt x="270" y="965"/>
                </a:cubicBezTo>
                <a:cubicBezTo>
                  <a:pt x="572" y="834"/>
                  <a:pt x="572" y="834"/>
                  <a:pt x="572" y="834"/>
                </a:cubicBezTo>
                <a:cubicBezTo>
                  <a:pt x="593" y="865"/>
                  <a:pt x="614" y="899"/>
                  <a:pt x="633" y="939"/>
                </a:cubicBezTo>
                <a:cubicBezTo>
                  <a:pt x="567" y="967"/>
                  <a:pt x="622" y="943"/>
                  <a:pt x="358" y="1058"/>
                </a:cubicBezTo>
                <a:cubicBezTo>
                  <a:pt x="245" y="1281"/>
                  <a:pt x="245" y="1281"/>
                  <a:pt x="245" y="1281"/>
                </a:cubicBezTo>
                <a:cubicBezTo>
                  <a:pt x="431" y="1211"/>
                  <a:pt x="431" y="1211"/>
                  <a:pt x="431" y="1211"/>
                </a:cubicBezTo>
                <a:cubicBezTo>
                  <a:pt x="539" y="1018"/>
                  <a:pt x="539" y="1018"/>
                  <a:pt x="539" y="1018"/>
                </a:cubicBezTo>
                <a:cubicBezTo>
                  <a:pt x="495" y="1228"/>
                  <a:pt x="495" y="1228"/>
                  <a:pt x="495" y="1228"/>
                </a:cubicBezTo>
                <a:cubicBezTo>
                  <a:pt x="781" y="1356"/>
                  <a:pt x="781" y="1356"/>
                  <a:pt x="781" y="1356"/>
                </a:cubicBezTo>
                <a:cubicBezTo>
                  <a:pt x="813" y="1212"/>
                  <a:pt x="813" y="1212"/>
                  <a:pt x="813" y="1212"/>
                </a:cubicBezTo>
                <a:cubicBezTo>
                  <a:pt x="849" y="1357"/>
                  <a:pt x="849" y="1357"/>
                  <a:pt x="849" y="1357"/>
                </a:cubicBezTo>
                <a:cubicBezTo>
                  <a:pt x="1135" y="1228"/>
                  <a:pt x="1135" y="1228"/>
                  <a:pt x="1135" y="1228"/>
                </a:cubicBezTo>
                <a:cubicBezTo>
                  <a:pt x="1092" y="1012"/>
                  <a:pt x="1092" y="1012"/>
                  <a:pt x="1092" y="1012"/>
                </a:cubicBezTo>
                <a:cubicBezTo>
                  <a:pt x="1200" y="1213"/>
                  <a:pt x="1200" y="1213"/>
                  <a:pt x="1200" y="1213"/>
                </a:cubicBezTo>
                <a:cubicBezTo>
                  <a:pt x="1405" y="1287"/>
                  <a:pt x="1405" y="1287"/>
                  <a:pt x="1405" y="1287"/>
                </a:cubicBezTo>
                <a:cubicBezTo>
                  <a:pt x="1290" y="1058"/>
                  <a:pt x="1290" y="1058"/>
                  <a:pt x="1290" y="1058"/>
                </a:cubicBezTo>
                <a:cubicBezTo>
                  <a:pt x="994" y="932"/>
                  <a:pt x="994" y="932"/>
                  <a:pt x="994" y="932"/>
                </a:cubicBezTo>
                <a:cubicBezTo>
                  <a:pt x="1013" y="894"/>
                  <a:pt x="1034" y="859"/>
                  <a:pt x="1056" y="828"/>
                </a:cubicBezTo>
                <a:cubicBezTo>
                  <a:pt x="1378" y="965"/>
                  <a:pt x="1378" y="965"/>
                  <a:pt x="1378" y="965"/>
                </a:cubicBezTo>
                <a:lnTo>
                  <a:pt x="1648" y="1502"/>
                </a:lnTo>
                <a:close/>
              </a:path>
            </a:pathLst>
          </a:custGeom>
          <a:solidFill>
            <a:srgbClr val="000000"/>
          </a:solidFill>
          <a:ln>
            <a:noFill/>
          </a:ln>
        </p:spPr>
        <p:txBody>
          <a:bodyPr anchorCtr="0" anchor="t" bIns="31000" lIns="61975" spcFirstLastPara="1" rIns="61975" wrap="square" tIns="310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grpSp>
        <p:nvGrpSpPr>
          <p:cNvPr id="621" name="Google Shape;621;p40"/>
          <p:cNvGrpSpPr/>
          <p:nvPr/>
        </p:nvGrpSpPr>
        <p:grpSpPr>
          <a:xfrm>
            <a:off x="0" y="9543558"/>
            <a:ext cx="18514316" cy="805317"/>
            <a:chOff x="0" y="6362372"/>
            <a:chExt cx="12342878" cy="536878"/>
          </a:xfrm>
        </p:grpSpPr>
        <p:sp>
          <p:nvSpPr>
            <p:cNvPr id="622" name="Google Shape;622;p40"/>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623" name="Google Shape;623;p40"/>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624" name="Google Shape;624;p40"/>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625" name="Google Shape;625;p40"/>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626" name="Google Shape;626;p40"/>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627" name="Google Shape;627;p40"/>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628" name="Google Shape;628;p40"/>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29" name="Google Shape;629;p40"/>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30" name="Google Shape;630;p40"/>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631" name="Google Shape;631;p40"/>
          <p:cNvSpPr/>
          <p:nvPr/>
        </p:nvSpPr>
        <p:spPr>
          <a:xfrm>
            <a:off x="2609813" y="540000"/>
            <a:ext cx="147348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632" name="Google Shape;632;p40"/>
          <p:cNvSpPr txBox="1"/>
          <p:nvPr>
            <p:ph idx="4294967295" type="body"/>
          </p:nvPr>
        </p:nvSpPr>
        <p:spPr>
          <a:xfrm>
            <a:off x="3044510" y="766425"/>
            <a:ext cx="143001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CONCLUSIONES ENCUESTA</a:t>
            </a:r>
            <a:endParaRPr sz="4400">
              <a:solidFill>
                <a:schemeClr val="lt1"/>
              </a:solidFill>
            </a:endParaRPr>
          </a:p>
        </p:txBody>
      </p:sp>
      <p:sp>
        <p:nvSpPr>
          <p:cNvPr id="633" name="Google Shape;633;p40"/>
          <p:cNvSpPr txBox="1"/>
          <p:nvPr/>
        </p:nvSpPr>
        <p:spPr>
          <a:xfrm>
            <a:off x="66150" y="1501200"/>
            <a:ext cx="17546400" cy="7665300"/>
          </a:xfrm>
          <a:prstGeom prst="rect">
            <a:avLst/>
          </a:prstGeom>
          <a:noFill/>
          <a:ln>
            <a:noFill/>
          </a:ln>
        </p:spPr>
        <p:txBody>
          <a:bodyPr anchorCtr="0" anchor="t" bIns="137150" lIns="137150" spcFirstLastPara="1" rIns="137150" wrap="square" tIns="137150">
            <a:spAutoFit/>
          </a:bodyPr>
          <a:lstStyle/>
          <a:p>
            <a:pPr indent="0" lvl="0" marL="0" marR="0" rtl="0" algn="l">
              <a:lnSpc>
                <a:spcPct val="100000"/>
              </a:lnSpc>
              <a:spcBef>
                <a:spcPts val="0"/>
              </a:spcBef>
              <a:spcAft>
                <a:spcPts val="0"/>
              </a:spcAft>
              <a:buNone/>
            </a:pPr>
            <a:r>
              <a:t/>
            </a:r>
            <a:endParaRPr b="1" sz="3000">
              <a:solidFill>
                <a:schemeClr val="dk1"/>
              </a:solidFill>
              <a:latin typeface="Calibri"/>
              <a:ea typeface="Calibri"/>
              <a:cs typeface="Calibri"/>
              <a:sym typeface="Calibri"/>
            </a:endParaRPr>
          </a:p>
          <a:p>
            <a:pPr indent="-533400" lvl="0" marL="685800" marR="0" rtl="0" algn="l">
              <a:lnSpc>
                <a:spcPct val="100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De los </a:t>
            </a:r>
            <a:r>
              <a:rPr b="1" lang="en-US" sz="3000">
                <a:solidFill>
                  <a:schemeClr val="dk1"/>
                </a:solidFill>
                <a:latin typeface="Calibri"/>
                <a:ea typeface="Calibri"/>
                <a:cs typeface="Calibri"/>
                <a:sym typeface="Calibri"/>
              </a:rPr>
              <a:t>4 espacios públicos que verdes más visitados</a:t>
            </a:r>
            <a:r>
              <a:rPr lang="en-US" sz="3000">
                <a:solidFill>
                  <a:schemeClr val="dk1"/>
                </a:solidFill>
                <a:latin typeface="Calibri"/>
                <a:ea typeface="Calibri"/>
                <a:cs typeface="Calibri"/>
                <a:sym typeface="Calibri"/>
              </a:rPr>
              <a:t> y percepción estado conservación:</a:t>
            </a:r>
            <a:endParaRPr sz="3000">
              <a:solidFill>
                <a:schemeClr val="dk1"/>
              </a:solidFill>
              <a:latin typeface="Calibri"/>
              <a:ea typeface="Calibri"/>
              <a:cs typeface="Calibri"/>
              <a:sym typeface="Calibri"/>
            </a:endParaRPr>
          </a:p>
          <a:p>
            <a:pPr indent="0" lvl="0" marL="685800" marR="0" rtl="0" algn="l">
              <a:lnSpc>
                <a:spcPct val="100000"/>
              </a:lnSpc>
              <a:spcBef>
                <a:spcPts val="0"/>
              </a:spcBef>
              <a:spcAft>
                <a:spcPts val="0"/>
              </a:spcAft>
              <a:buNone/>
            </a:pPr>
            <a:r>
              <a:t/>
            </a:r>
            <a:endParaRPr sz="3000">
              <a:solidFill>
                <a:schemeClr val="dk1"/>
              </a:solidFill>
              <a:latin typeface="Calibri"/>
              <a:ea typeface="Calibri"/>
              <a:cs typeface="Calibri"/>
              <a:sym typeface="Calibri"/>
            </a:endParaRPr>
          </a:p>
          <a:p>
            <a:pPr indent="-533400" lvl="0" marL="1371600" rtl="0" algn="l">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Dársena del Canal de Castilla</a:t>
            </a:r>
            <a:r>
              <a:rPr lang="en-US" sz="3000">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bien o muy bien conservada.</a:t>
            </a:r>
            <a:endParaRPr sz="3000">
              <a:solidFill>
                <a:schemeClr val="dk1"/>
              </a:solidFill>
              <a:latin typeface="Calibri"/>
              <a:ea typeface="Calibri"/>
              <a:cs typeface="Calibri"/>
              <a:sym typeface="Calibri"/>
            </a:endParaRPr>
          </a:p>
          <a:p>
            <a:pPr indent="0" lvl="0" marL="1371600" rtl="0" algn="l">
              <a:spcBef>
                <a:spcPts val="0"/>
              </a:spcBef>
              <a:spcAft>
                <a:spcPts val="0"/>
              </a:spcAft>
              <a:buNone/>
            </a:pPr>
            <a:r>
              <a:t/>
            </a:r>
            <a:endParaRPr sz="3000">
              <a:solidFill>
                <a:schemeClr val="dk1"/>
              </a:solidFill>
              <a:latin typeface="Calibri"/>
              <a:ea typeface="Calibri"/>
              <a:cs typeface="Calibri"/>
              <a:sym typeface="Calibri"/>
            </a:endParaRPr>
          </a:p>
          <a:p>
            <a:pPr indent="-533400" lvl="0" marL="1371600" rtl="0" algn="l">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P</a:t>
            </a:r>
            <a:r>
              <a:rPr b="1" lang="en-US" sz="3000">
                <a:solidFill>
                  <a:schemeClr val="dk1"/>
                </a:solidFill>
                <a:latin typeface="Calibri"/>
                <a:ea typeface="Calibri"/>
                <a:cs typeface="Calibri"/>
                <a:sym typeface="Calibri"/>
              </a:rPr>
              <a:t>arque Duque de Osuna</a:t>
            </a:r>
            <a:r>
              <a:rPr lang="en-US" sz="3000">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se podría mejorar.</a:t>
            </a:r>
            <a:endParaRPr sz="3000">
              <a:solidFill>
                <a:schemeClr val="dk1"/>
              </a:solidFill>
              <a:latin typeface="Calibri"/>
              <a:ea typeface="Calibri"/>
              <a:cs typeface="Calibri"/>
              <a:sym typeface="Calibri"/>
            </a:endParaRPr>
          </a:p>
          <a:p>
            <a:pPr indent="0" lvl="0" marL="1371600" rtl="0" algn="l">
              <a:spcBef>
                <a:spcPts val="0"/>
              </a:spcBef>
              <a:spcAft>
                <a:spcPts val="0"/>
              </a:spcAft>
              <a:buNone/>
            </a:pPr>
            <a:r>
              <a:t/>
            </a:r>
            <a:endParaRPr sz="3000">
              <a:solidFill>
                <a:schemeClr val="dk1"/>
              </a:solidFill>
              <a:latin typeface="Calibri"/>
              <a:ea typeface="Calibri"/>
              <a:cs typeface="Calibri"/>
              <a:sym typeface="Calibri"/>
            </a:endParaRPr>
          </a:p>
          <a:p>
            <a:pPr indent="-533400" lvl="0" marL="13716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El </a:t>
            </a:r>
            <a:r>
              <a:rPr b="1" lang="en-US" sz="3000">
                <a:solidFill>
                  <a:schemeClr val="dk1"/>
                </a:solidFill>
                <a:latin typeface="Calibri"/>
                <a:ea typeface="Calibri"/>
                <a:cs typeface="Calibri"/>
                <a:sym typeface="Calibri"/>
              </a:rPr>
              <a:t>entorno del río Sequillo</a:t>
            </a:r>
            <a:r>
              <a:rPr lang="en-US" sz="3000">
                <a:solidFill>
                  <a:schemeClr val="dk1"/>
                </a:solidFill>
                <a:latin typeface="Calibri"/>
                <a:ea typeface="Calibri"/>
                <a:cs typeface="Calibri"/>
                <a:sym typeface="Calibri"/>
              </a:rPr>
              <a:t> es visitado por más </a:t>
            </a:r>
            <a:r>
              <a:rPr b="1" lang="en-US" sz="3000">
                <a:solidFill>
                  <a:schemeClr val="dk1"/>
                </a:solidFill>
                <a:latin typeface="Calibri"/>
                <a:ea typeface="Calibri"/>
                <a:cs typeface="Calibri"/>
                <a:sym typeface="Calibri"/>
              </a:rPr>
              <a:t>jóvenes</a:t>
            </a:r>
            <a:r>
              <a:rPr lang="en-US" sz="3000">
                <a:solidFill>
                  <a:schemeClr val="dk1"/>
                </a:solidFill>
                <a:latin typeface="Calibri"/>
                <a:ea typeface="Calibri"/>
                <a:cs typeface="Calibri"/>
                <a:sym typeface="Calibri"/>
              </a:rPr>
              <a:t> que adultos y estos tienen una </a:t>
            </a:r>
            <a:r>
              <a:rPr b="1" lang="en-US" sz="3000">
                <a:solidFill>
                  <a:schemeClr val="dk1"/>
                </a:solidFill>
                <a:latin typeface="Calibri"/>
                <a:ea typeface="Calibri"/>
                <a:cs typeface="Calibri"/>
                <a:sym typeface="Calibri"/>
              </a:rPr>
              <a:t>percepción más positiva que los adultos</a:t>
            </a:r>
            <a:r>
              <a:rPr lang="en-US" sz="3000">
                <a:solidFill>
                  <a:schemeClr val="dk1"/>
                </a:solidFill>
                <a:latin typeface="Calibri"/>
                <a:ea typeface="Calibri"/>
                <a:cs typeface="Calibri"/>
                <a:sym typeface="Calibri"/>
              </a:rPr>
              <a:t> de ese espacio. Para muchos adultos </a:t>
            </a:r>
            <a:r>
              <a:rPr b="1" lang="en-US" sz="3000">
                <a:solidFill>
                  <a:schemeClr val="dk1"/>
                </a:solidFill>
                <a:latin typeface="Calibri"/>
                <a:ea typeface="Calibri"/>
                <a:cs typeface="Calibri"/>
                <a:sym typeface="Calibri"/>
              </a:rPr>
              <a:t>no se considera ni zona de paseo ni de esparcimiento</a:t>
            </a:r>
            <a:r>
              <a:rPr lang="en-US" sz="3000">
                <a:solidFill>
                  <a:schemeClr val="dk1"/>
                </a:solidFill>
                <a:latin typeface="Calibri"/>
                <a:ea typeface="Calibri"/>
                <a:cs typeface="Calibri"/>
                <a:sym typeface="Calibri"/>
              </a:rPr>
              <a:t> (82% lo consideran malo, regular).</a:t>
            </a:r>
            <a:endParaRPr sz="3000">
              <a:solidFill>
                <a:schemeClr val="dk1"/>
              </a:solidFill>
              <a:latin typeface="Calibri"/>
              <a:ea typeface="Calibri"/>
              <a:cs typeface="Calibri"/>
              <a:sym typeface="Calibri"/>
            </a:endParaRPr>
          </a:p>
          <a:p>
            <a:pPr indent="0" lvl="0" marL="1371600" rtl="0" algn="l">
              <a:spcBef>
                <a:spcPts val="0"/>
              </a:spcBef>
              <a:spcAft>
                <a:spcPts val="0"/>
              </a:spcAft>
              <a:buNone/>
            </a:pPr>
            <a:r>
              <a:t/>
            </a:r>
            <a:endParaRPr sz="3000">
              <a:solidFill>
                <a:schemeClr val="dk1"/>
              </a:solidFill>
              <a:latin typeface="Calibri"/>
              <a:ea typeface="Calibri"/>
              <a:cs typeface="Calibri"/>
              <a:sym typeface="Calibri"/>
            </a:endParaRPr>
          </a:p>
          <a:p>
            <a:pPr indent="-533400" lvl="0" marL="13716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Gran parte de la población </a:t>
            </a:r>
            <a:r>
              <a:rPr b="1" lang="en-US" sz="3000">
                <a:solidFill>
                  <a:schemeClr val="dk1"/>
                </a:solidFill>
                <a:latin typeface="Calibri"/>
                <a:ea typeface="Calibri"/>
                <a:cs typeface="Calibri"/>
                <a:sym typeface="Calibri"/>
              </a:rPr>
              <a:t>no visita ninguna fuente</a:t>
            </a:r>
            <a:r>
              <a:rPr lang="en-US" sz="3000">
                <a:solidFill>
                  <a:schemeClr val="dk1"/>
                </a:solidFill>
                <a:latin typeface="Calibri"/>
                <a:ea typeface="Calibri"/>
                <a:cs typeface="Calibri"/>
                <a:sym typeface="Calibri"/>
              </a:rPr>
              <a:t> del municipio.</a:t>
            </a:r>
            <a:endParaRPr sz="3000">
              <a:solidFill>
                <a:schemeClr val="dk1"/>
              </a:solidFill>
              <a:latin typeface="Calibri"/>
              <a:ea typeface="Calibri"/>
              <a:cs typeface="Calibri"/>
              <a:sym typeface="Calibri"/>
            </a:endParaRPr>
          </a:p>
          <a:p>
            <a:pPr indent="0" lvl="0" marL="1371600" rtl="0" algn="l">
              <a:spcBef>
                <a:spcPts val="0"/>
              </a:spcBef>
              <a:spcAft>
                <a:spcPts val="0"/>
              </a:spcAft>
              <a:buNone/>
            </a:pPr>
            <a:r>
              <a:t/>
            </a:r>
            <a:endParaRPr sz="3000">
              <a:solidFill>
                <a:schemeClr val="dk1"/>
              </a:solidFill>
              <a:latin typeface="Calibri"/>
              <a:ea typeface="Calibri"/>
              <a:cs typeface="Calibri"/>
              <a:sym typeface="Calibri"/>
            </a:endParaRPr>
          </a:p>
          <a:p>
            <a:pPr indent="-533400" lvl="0" marL="13716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Los </a:t>
            </a:r>
            <a:r>
              <a:rPr b="1" lang="en-US" sz="3000">
                <a:solidFill>
                  <a:schemeClr val="dk1"/>
                </a:solidFill>
                <a:latin typeface="Calibri"/>
                <a:ea typeface="Calibri"/>
                <a:cs typeface="Calibri"/>
                <a:sym typeface="Calibri"/>
              </a:rPr>
              <a:t>jóvenes</a:t>
            </a:r>
            <a:r>
              <a:rPr lang="en-US" sz="3000">
                <a:solidFill>
                  <a:schemeClr val="dk1"/>
                </a:solidFill>
                <a:latin typeface="Calibri"/>
                <a:ea typeface="Calibri"/>
                <a:cs typeface="Calibri"/>
                <a:sym typeface="Calibri"/>
              </a:rPr>
              <a:t> </a:t>
            </a:r>
            <a:r>
              <a:rPr b="1" lang="en-US" sz="3000">
                <a:solidFill>
                  <a:schemeClr val="dk1"/>
                </a:solidFill>
                <a:latin typeface="Calibri"/>
                <a:ea typeface="Calibri"/>
                <a:cs typeface="Calibri"/>
                <a:sym typeface="Calibri"/>
              </a:rPr>
              <a:t>no</a:t>
            </a:r>
            <a:r>
              <a:rPr lang="en-US" sz="3000">
                <a:solidFill>
                  <a:schemeClr val="dk1"/>
                </a:solidFill>
                <a:latin typeface="Calibri"/>
                <a:ea typeface="Calibri"/>
                <a:cs typeface="Calibri"/>
                <a:sym typeface="Calibri"/>
              </a:rPr>
              <a:t> eligen visitar el </a:t>
            </a:r>
            <a:r>
              <a:rPr b="1" lang="en-US" sz="3000">
                <a:solidFill>
                  <a:schemeClr val="dk1"/>
                </a:solidFill>
                <a:latin typeface="Calibri"/>
                <a:ea typeface="Calibri"/>
                <a:cs typeface="Calibri"/>
                <a:sym typeface="Calibri"/>
              </a:rPr>
              <a:t>Jardín Botánico de la Concha</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indent="0" lvl="0" marL="1371600" rtl="0" algn="l">
              <a:spcBef>
                <a:spcPts val="0"/>
              </a:spcBef>
              <a:spcAft>
                <a:spcPts val="0"/>
              </a:spcAft>
              <a:buNone/>
            </a:pPr>
            <a:r>
              <a:t/>
            </a:r>
            <a:endParaRPr sz="3000">
              <a:solidFill>
                <a:schemeClr val="dk1"/>
              </a:solidFill>
              <a:latin typeface="Calibri"/>
              <a:ea typeface="Calibri"/>
              <a:cs typeface="Calibri"/>
              <a:sym typeface="Calibri"/>
            </a:endParaRPr>
          </a:p>
          <a:p>
            <a:pPr indent="-533400" lvl="0" marL="1371600" rtl="0" algn="l">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13% jóvenes no visita ningún </a:t>
            </a:r>
            <a:r>
              <a:rPr lang="en-US" sz="3000">
                <a:solidFill>
                  <a:schemeClr val="dk1"/>
                </a:solidFill>
                <a:latin typeface="Calibri"/>
                <a:ea typeface="Calibri"/>
                <a:cs typeface="Calibri"/>
                <a:sym typeface="Calibri"/>
              </a:rPr>
              <a:t>espacio verde</a:t>
            </a:r>
            <a:endParaRPr sz="30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grpSp>
        <p:nvGrpSpPr>
          <p:cNvPr id="638" name="Google Shape;638;p41"/>
          <p:cNvGrpSpPr/>
          <p:nvPr/>
        </p:nvGrpSpPr>
        <p:grpSpPr>
          <a:xfrm>
            <a:off x="0" y="9543558"/>
            <a:ext cx="18514316" cy="805317"/>
            <a:chOff x="0" y="6362372"/>
            <a:chExt cx="12342878" cy="536878"/>
          </a:xfrm>
        </p:grpSpPr>
        <p:sp>
          <p:nvSpPr>
            <p:cNvPr id="639" name="Google Shape;639;p41"/>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640" name="Google Shape;640;p41"/>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641" name="Google Shape;641;p41"/>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642" name="Google Shape;642;p41"/>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643" name="Google Shape;643;p41"/>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644" name="Google Shape;644;p41"/>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645" name="Google Shape;645;p41"/>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46" name="Google Shape;646;p41"/>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47" name="Google Shape;647;p41"/>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648" name="Google Shape;648;p41"/>
          <p:cNvSpPr/>
          <p:nvPr/>
        </p:nvSpPr>
        <p:spPr>
          <a:xfrm>
            <a:off x="2609813" y="540000"/>
            <a:ext cx="147348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649" name="Google Shape;649;p41"/>
          <p:cNvSpPr txBox="1"/>
          <p:nvPr>
            <p:ph idx="4294967295" type="body"/>
          </p:nvPr>
        </p:nvSpPr>
        <p:spPr>
          <a:xfrm>
            <a:off x="3044510" y="766425"/>
            <a:ext cx="143001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CONCLUSIONES ENCUESTA</a:t>
            </a:r>
            <a:endParaRPr sz="4400">
              <a:solidFill>
                <a:schemeClr val="lt1"/>
              </a:solidFill>
            </a:endParaRPr>
          </a:p>
        </p:txBody>
      </p:sp>
      <p:sp>
        <p:nvSpPr>
          <p:cNvPr id="650" name="Google Shape;650;p41"/>
          <p:cNvSpPr txBox="1"/>
          <p:nvPr/>
        </p:nvSpPr>
        <p:spPr>
          <a:xfrm>
            <a:off x="66150" y="1477800"/>
            <a:ext cx="17278800" cy="7665300"/>
          </a:xfrm>
          <a:prstGeom prst="rect">
            <a:avLst/>
          </a:prstGeom>
          <a:noFill/>
          <a:ln>
            <a:noFill/>
          </a:ln>
        </p:spPr>
        <p:txBody>
          <a:bodyPr anchorCtr="0" anchor="t" bIns="137150" lIns="137150" spcFirstLastPara="1" rIns="137150" wrap="square" tIns="137150">
            <a:spAutoFit/>
          </a:bodyPr>
          <a:lstStyle/>
          <a:p>
            <a:pPr indent="-533400" lvl="0" marL="685800" rtl="0" algn="just">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Es necesario abordar escasa participación de jóvenes</a:t>
            </a:r>
            <a:endParaRPr b="1" sz="3000">
              <a:solidFill>
                <a:schemeClr val="dk1"/>
              </a:solidFill>
              <a:latin typeface="Calibri"/>
              <a:ea typeface="Calibri"/>
              <a:cs typeface="Calibri"/>
              <a:sym typeface="Calibri"/>
            </a:endParaRPr>
          </a:p>
          <a:p>
            <a:pPr indent="0" lvl="0" marL="685800" rtl="0" algn="just">
              <a:spcBef>
                <a:spcPts val="0"/>
              </a:spcBef>
              <a:spcAft>
                <a:spcPts val="0"/>
              </a:spcAft>
              <a:buNone/>
            </a:pPr>
            <a:r>
              <a:t/>
            </a:r>
            <a:endParaRPr b="1" sz="3000">
              <a:solidFill>
                <a:schemeClr val="dk1"/>
              </a:solidFill>
              <a:latin typeface="Calibri"/>
              <a:ea typeface="Calibri"/>
              <a:cs typeface="Calibri"/>
              <a:sym typeface="Calibri"/>
            </a:endParaRPr>
          </a:p>
          <a:p>
            <a:pPr indent="-533400" lvl="0" marL="685800" rtl="0" algn="just">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Demandas</a:t>
            </a:r>
            <a:r>
              <a:rPr lang="en-US" sz="3000">
                <a:solidFill>
                  <a:schemeClr val="dk1"/>
                </a:solidFill>
                <a:latin typeface="Calibri"/>
                <a:ea typeface="Calibri"/>
                <a:cs typeface="Calibri"/>
                <a:sym typeface="Calibri"/>
              </a:rPr>
              <a:t>: Se solicita aumentar  limpieza, mantenimiento, arbolado, zonas verdes, mobiliario, accesibilidad, implicación de la comunidad.</a:t>
            </a:r>
            <a:endParaRPr sz="3000">
              <a:solidFill>
                <a:schemeClr val="dk1"/>
              </a:solidFill>
              <a:latin typeface="Calibri"/>
              <a:ea typeface="Calibri"/>
              <a:cs typeface="Calibri"/>
              <a:sym typeface="Calibri"/>
            </a:endParaRPr>
          </a:p>
          <a:p>
            <a:pPr indent="0" lvl="0" marL="685800" rtl="0" algn="just">
              <a:spcBef>
                <a:spcPts val="0"/>
              </a:spcBef>
              <a:spcAft>
                <a:spcPts val="0"/>
              </a:spcAft>
              <a:buNone/>
            </a:pPr>
            <a:r>
              <a:t/>
            </a:r>
            <a:endParaRPr sz="3000">
              <a:solidFill>
                <a:schemeClr val="dk1"/>
              </a:solidFill>
              <a:latin typeface="Calibri"/>
              <a:ea typeface="Calibri"/>
              <a:cs typeface="Calibri"/>
              <a:sym typeface="Calibri"/>
            </a:endParaRPr>
          </a:p>
          <a:p>
            <a:pPr indent="-533400" lvl="0" marL="685800" rtl="0" algn="just">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Ideas aportadas : </a:t>
            </a:r>
            <a:endParaRPr b="1" sz="3000">
              <a:solidFill>
                <a:schemeClr val="dk1"/>
              </a:solidFill>
              <a:latin typeface="Calibri"/>
              <a:ea typeface="Calibri"/>
              <a:cs typeface="Calibri"/>
              <a:sym typeface="Calibri"/>
            </a:endParaRPr>
          </a:p>
          <a:p>
            <a:pPr indent="-533400" lvl="0" marL="1371600" rtl="0" algn="just">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Se destaca que el cuidado de papeleras y residuos es responsabilidad de tod@s</a:t>
            </a:r>
            <a:endParaRPr sz="3000">
              <a:solidFill>
                <a:schemeClr val="dk1"/>
              </a:solidFill>
              <a:latin typeface="Calibri"/>
              <a:ea typeface="Calibri"/>
              <a:cs typeface="Calibri"/>
              <a:sym typeface="Calibri"/>
            </a:endParaRPr>
          </a:p>
          <a:p>
            <a:pPr indent="-533400" lvl="0" marL="1371600" rtl="0" algn="just">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Mayor colaboración y conciencia ciudadana: </a:t>
            </a:r>
            <a:r>
              <a:rPr lang="en-US" sz="3000">
                <a:solidFill>
                  <a:schemeClr val="dk1"/>
                </a:solidFill>
                <a:latin typeface="Calibri"/>
                <a:ea typeface="Calibri"/>
                <a:cs typeface="Calibri"/>
                <a:sym typeface="Calibri"/>
              </a:rPr>
              <a:t>Campañas plantaciones públicas con ciudadanía; actividades a pie de campo dinamizadas por vecin@s; rutas paseos verdes y fuentes; grupo de voluntariado</a:t>
            </a:r>
            <a:r>
              <a:rPr b="1" lang="en-US" sz="3000">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curso concienciación ciudadana.</a:t>
            </a:r>
            <a:endParaRPr sz="3000">
              <a:solidFill>
                <a:schemeClr val="dk1"/>
              </a:solidFill>
              <a:latin typeface="Calibri"/>
              <a:ea typeface="Calibri"/>
              <a:cs typeface="Calibri"/>
              <a:sym typeface="Calibri"/>
            </a:endParaRPr>
          </a:p>
          <a:p>
            <a:pPr indent="-533400" lvl="0" marL="1371600" rtl="0" algn="just">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Colaboración público-privada: </a:t>
            </a:r>
            <a:r>
              <a:rPr lang="en-US" sz="3000">
                <a:solidFill>
                  <a:schemeClr val="dk1"/>
                </a:solidFill>
                <a:latin typeface="Calibri"/>
                <a:ea typeface="Calibri"/>
                <a:cs typeface="Calibri"/>
                <a:sym typeface="Calibri"/>
              </a:rPr>
              <a:t>Mayor involucración sector privado / Compensación huella carbono, Concursos para mejorar, embellecer tu pueblo, talleres de jardinería. Más zonas verdes edificios públicos/privados</a:t>
            </a:r>
            <a:endParaRPr sz="3000">
              <a:solidFill>
                <a:schemeClr val="dk1"/>
              </a:solidFill>
              <a:latin typeface="Calibri"/>
              <a:ea typeface="Calibri"/>
              <a:cs typeface="Calibri"/>
              <a:sym typeface="Calibri"/>
            </a:endParaRPr>
          </a:p>
          <a:p>
            <a:pPr indent="-533400" lvl="0" marL="1371600" rtl="0" algn="just">
              <a:spcBef>
                <a:spcPts val="0"/>
              </a:spcBef>
              <a:spcAft>
                <a:spcPts val="0"/>
              </a:spcAft>
              <a:buClr>
                <a:schemeClr val="dk1"/>
              </a:buClr>
              <a:buSzPts val="3000"/>
              <a:buFont typeface="Calibri"/>
              <a:buChar char="-"/>
            </a:pPr>
            <a:r>
              <a:rPr b="1" lang="en-US" sz="3000">
                <a:solidFill>
                  <a:schemeClr val="dk1"/>
                </a:solidFill>
                <a:latin typeface="Calibri"/>
                <a:ea typeface="Calibri"/>
                <a:cs typeface="Calibri"/>
                <a:sym typeface="Calibri"/>
              </a:rPr>
              <a:t>Recuperación /renaturalización /rehabilitación parques, caminos, arroyos, fuentes:</a:t>
            </a:r>
            <a:r>
              <a:rPr lang="en-US" sz="3000">
                <a:solidFill>
                  <a:schemeClr val="dk1"/>
                </a:solidFill>
                <a:latin typeface="Calibri"/>
                <a:ea typeface="Calibri"/>
                <a:cs typeface="Calibri"/>
                <a:sym typeface="Calibri"/>
              </a:rPr>
              <a:t> Zona río Sequillo verdadero conector verde ecológico entre el río y la ciudad. Mejora aceras, infraestructura viaria, más mobiliario (bancos, papeleras). Más zonas recreativas (pesca, niñ@s, jóvenes)</a:t>
            </a:r>
            <a:endParaRPr sz="30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descr="Vista de un lago rodeado de árboles&#10;&#10;Descripción generada automáticamente con confianza media" id="108" name="Google Shape;108;p15"/>
          <p:cNvPicPr preferRelativeResize="0"/>
          <p:nvPr/>
        </p:nvPicPr>
        <p:blipFill rotWithShape="1">
          <a:blip r:embed="rId3">
            <a:alphaModFix amt="50000"/>
          </a:blip>
          <a:srcRect b="0" l="0" r="0" t="0"/>
          <a:stretch/>
        </p:blipFill>
        <p:spPr>
          <a:xfrm>
            <a:off x="0" y="-1"/>
            <a:ext cx="18288000" cy="13716000"/>
          </a:xfrm>
          <a:prstGeom prst="rect">
            <a:avLst/>
          </a:prstGeom>
          <a:noFill/>
          <a:ln>
            <a:noFill/>
          </a:ln>
        </p:spPr>
      </p:pic>
      <p:sp>
        <p:nvSpPr>
          <p:cNvPr id="109" name="Google Shape;109;p15"/>
          <p:cNvSpPr txBox="1"/>
          <p:nvPr/>
        </p:nvSpPr>
        <p:spPr>
          <a:xfrm>
            <a:off x="4181438" y="819438"/>
            <a:ext cx="1109400" cy="59106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Clr>
                <a:srgbClr val="000000"/>
              </a:buClr>
              <a:buSzPts val="37500"/>
              <a:buFont typeface="Arial"/>
              <a:buNone/>
            </a:pPr>
            <a:r>
              <a:rPr b="0" i="0" lang="en-US" sz="37500" u="none" cap="none" strike="noStrike">
                <a:solidFill>
                  <a:srgbClr val="204795"/>
                </a:solidFill>
                <a:latin typeface="Calibri"/>
                <a:ea typeface="Calibri"/>
                <a:cs typeface="Calibri"/>
                <a:sym typeface="Calibri"/>
              </a:rPr>
              <a:t>1</a:t>
            </a:r>
            <a:endParaRPr b="0" i="0" sz="2100" u="none" cap="none" strike="noStrike">
              <a:solidFill>
                <a:srgbClr val="204795"/>
              </a:solidFill>
              <a:highlight>
                <a:srgbClr val="2963C6"/>
              </a:highlight>
              <a:latin typeface="Arial"/>
              <a:ea typeface="Arial"/>
              <a:cs typeface="Arial"/>
              <a:sym typeface="Arial"/>
            </a:endParaRPr>
          </a:p>
        </p:txBody>
      </p:sp>
      <p:sp>
        <p:nvSpPr>
          <p:cNvPr id="110" name="Google Shape;110;p15"/>
          <p:cNvSpPr/>
          <p:nvPr/>
        </p:nvSpPr>
        <p:spPr>
          <a:xfrm>
            <a:off x="7004963" y="819450"/>
            <a:ext cx="9519900" cy="2770200"/>
          </a:xfrm>
          <a:prstGeom prst="rect">
            <a:avLst/>
          </a:prstGeom>
          <a:noFill/>
          <a:ln>
            <a:noFill/>
          </a:ln>
        </p:spPr>
        <p:txBody>
          <a:bodyPr anchorCtr="0" anchor="t"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8100"/>
              <a:buFont typeface="Arial"/>
              <a:buNone/>
            </a:pPr>
            <a:br>
              <a:rPr b="1" i="0" lang="en-US" sz="8100" u="none" cap="none" strike="noStrike">
                <a:solidFill>
                  <a:srgbClr val="204795"/>
                </a:solidFill>
                <a:latin typeface="Libre Franklin Medium"/>
                <a:ea typeface="Libre Franklin Medium"/>
                <a:cs typeface="Libre Franklin Medium"/>
                <a:sym typeface="Libre Franklin Medium"/>
              </a:rPr>
            </a:br>
            <a:r>
              <a:rPr b="1" i="0" lang="en-US" sz="8100" u="none" cap="none" strike="noStrike">
                <a:solidFill>
                  <a:srgbClr val="204795"/>
                </a:solidFill>
                <a:latin typeface="Libre Franklin Medium"/>
                <a:ea typeface="Libre Franklin Medium"/>
                <a:cs typeface="Libre Franklin Medium"/>
                <a:sym typeface="Libre Franklin Medium"/>
              </a:rPr>
              <a:t>¡</a:t>
            </a:r>
            <a:r>
              <a:rPr b="1" i="0" lang="en-US" sz="9000" u="none" cap="none" strike="noStrike">
                <a:solidFill>
                  <a:srgbClr val="204795"/>
                </a:solidFill>
                <a:latin typeface="Libre Franklin Medium"/>
                <a:ea typeface="Libre Franklin Medium"/>
                <a:cs typeface="Libre Franklin Medium"/>
                <a:sym typeface="Libre Franklin Medium"/>
              </a:rPr>
              <a:t>Bienvenidos/as!</a:t>
            </a:r>
            <a:endParaRPr b="1" i="0" sz="9000" u="none" cap="none" strike="noStrike">
              <a:solidFill>
                <a:srgbClr val="204795"/>
              </a:solidFill>
              <a:latin typeface="Calibri"/>
              <a:ea typeface="Calibri"/>
              <a:cs typeface="Calibri"/>
              <a:sym typeface="Calibri"/>
            </a:endParaRPr>
          </a:p>
        </p:txBody>
      </p:sp>
      <p:grpSp>
        <p:nvGrpSpPr>
          <p:cNvPr id="111" name="Google Shape;111;p15"/>
          <p:cNvGrpSpPr/>
          <p:nvPr/>
        </p:nvGrpSpPr>
        <p:grpSpPr>
          <a:xfrm>
            <a:off x="0" y="9543558"/>
            <a:ext cx="18514316" cy="805317"/>
            <a:chOff x="0" y="6362372"/>
            <a:chExt cx="12342878" cy="536878"/>
          </a:xfrm>
        </p:grpSpPr>
        <p:sp>
          <p:nvSpPr>
            <p:cNvPr id="112" name="Google Shape;112;p15"/>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113" name="Google Shape;113;p15"/>
            <p:cNvPicPr preferRelativeResize="0"/>
            <p:nvPr/>
          </p:nvPicPr>
          <p:blipFill rotWithShape="1">
            <a:blip r:embed="rId4">
              <a:alphaModFix/>
            </a:blip>
            <a:srcRect b="0" l="0" r="0" t="0"/>
            <a:stretch/>
          </p:blipFill>
          <p:spPr>
            <a:xfrm>
              <a:off x="228600" y="6365677"/>
              <a:ext cx="680350" cy="471810"/>
            </a:xfrm>
            <a:prstGeom prst="rect">
              <a:avLst/>
            </a:prstGeom>
            <a:noFill/>
            <a:ln>
              <a:noFill/>
            </a:ln>
          </p:spPr>
        </p:pic>
        <p:pic>
          <p:nvPicPr>
            <p:cNvPr id="114" name="Google Shape;114;p15"/>
            <p:cNvPicPr preferRelativeResize="0"/>
            <p:nvPr/>
          </p:nvPicPr>
          <p:blipFill rotWithShape="1">
            <a:blip r:embed="rId5">
              <a:alphaModFix/>
            </a:blip>
            <a:srcRect b="0" l="0" r="0" t="0"/>
            <a:stretch/>
          </p:blipFill>
          <p:spPr>
            <a:xfrm>
              <a:off x="1121899" y="6399549"/>
              <a:ext cx="791071" cy="469593"/>
            </a:xfrm>
            <a:prstGeom prst="rect">
              <a:avLst/>
            </a:prstGeom>
            <a:noFill/>
            <a:ln>
              <a:noFill/>
            </a:ln>
          </p:spPr>
        </p:pic>
        <p:pic>
          <p:nvPicPr>
            <p:cNvPr id="115" name="Google Shape;115;p15"/>
            <p:cNvPicPr preferRelativeResize="0"/>
            <p:nvPr/>
          </p:nvPicPr>
          <p:blipFill rotWithShape="1">
            <a:blip r:embed="rId6">
              <a:alphaModFix/>
            </a:blip>
            <a:srcRect b="0" l="0" r="0" t="0"/>
            <a:stretch/>
          </p:blipFill>
          <p:spPr>
            <a:xfrm>
              <a:off x="2022020" y="6416974"/>
              <a:ext cx="1001218" cy="420511"/>
            </a:xfrm>
            <a:prstGeom prst="rect">
              <a:avLst/>
            </a:prstGeom>
            <a:noFill/>
            <a:ln>
              <a:noFill/>
            </a:ln>
          </p:spPr>
        </p:pic>
        <p:pic>
          <p:nvPicPr>
            <p:cNvPr id="116" name="Google Shape;116;p15"/>
            <p:cNvPicPr preferRelativeResize="0"/>
            <p:nvPr/>
          </p:nvPicPr>
          <p:blipFill rotWithShape="1">
            <a:blip r:embed="rId7">
              <a:alphaModFix/>
            </a:blip>
            <a:srcRect b="0" l="0" r="0" t="0"/>
            <a:stretch/>
          </p:blipFill>
          <p:spPr>
            <a:xfrm>
              <a:off x="3087399" y="6416974"/>
              <a:ext cx="677281" cy="408416"/>
            </a:xfrm>
            <a:prstGeom prst="rect">
              <a:avLst/>
            </a:prstGeom>
            <a:noFill/>
            <a:ln>
              <a:noFill/>
            </a:ln>
          </p:spPr>
        </p:pic>
        <p:pic>
          <p:nvPicPr>
            <p:cNvPr id="117" name="Google Shape;117;p15"/>
            <p:cNvPicPr preferRelativeResize="0"/>
            <p:nvPr/>
          </p:nvPicPr>
          <p:blipFill rotWithShape="1">
            <a:blip r:embed="rId8">
              <a:alphaModFix/>
            </a:blip>
            <a:srcRect b="0" l="0" r="7561" t="0"/>
            <a:stretch/>
          </p:blipFill>
          <p:spPr>
            <a:xfrm>
              <a:off x="4293354" y="6362372"/>
              <a:ext cx="8049523" cy="529716"/>
            </a:xfrm>
            <a:prstGeom prst="rect">
              <a:avLst/>
            </a:prstGeom>
            <a:noFill/>
            <a:ln>
              <a:noFill/>
            </a:ln>
          </p:spPr>
        </p:pic>
      </p:grpSp>
      <p:pic>
        <p:nvPicPr>
          <p:cNvPr id="118" name="Google Shape;118;p15"/>
          <p:cNvPicPr preferRelativeResize="0"/>
          <p:nvPr/>
        </p:nvPicPr>
        <p:blipFill rotWithShape="1">
          <a:blip r:embed="rId9">
            <a:alphaModFix/>
          </a:blip>
          <a:srcRect b="0" l="0" r="0" t="0"/>
          <a:stretch/>
        </p:blipFill>
        <p:spPr>
          <a:xfrm>
            <a:off x="3" y="-61425"/>
            <a:ext cx="1747575" cy="1517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grpSp>
        <p:nvGrpSpPr>
          <p:cNvPr id="655" name="Google Shape;655;p42"/>
          <p:cNvGrpSpPr/>
          <p:nvPr/>
        </p:nvGrpSpPr>
        <p:grpSpPr>
          <a:xfrm>
            <a:off x="0" y="9543558"/>
            <a:ext cx="18514316" cy="805317"/>
            <a:chOff x="0" y="6362372"/>
            <a:chExt cx="12342878" cy="536878"/>
          </a:xfrm>
        </p:grpSpPr>
        <p:sp>
          <p:nvSpPr>
            <p:cNvPr id="656" name="Google Shape;656;p42"/>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657" name="Google Shape;657;p42"/>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658" name="Google Shape;658;p42"/>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659" name="Google Shape;659;p42"/>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660" name="Google Shape;660;p42"/>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661" name="Google Shape;661;p42"/>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662" name="Google Shape;662;p42"/>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63" name="Google Shape;663;p42"/>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64" name="Google Shape;664;p42"/>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665" name="Google Shape;665;p42"/>
          <p:cNvSpPr/>
          <p:nvPr/>
        </p:nvSpPr>
        <p:spPr>
          <a:xfrm>
            <a:off x="2577675" y="303075"/>
            <a:ext cx="14734800" cy="937800"/>
          </a:xfrm>
          <a:prstGeom prst="homePlate">
            <a:avLst>
              <a:gd fmla="val 50000" name="adj"/>
            </a:avLst>
          </a:prstGeom>
          <a:solidFill>
            <a:srgbClr val="204795"/>
          </a:solidFill>
          <a:ln>
            <a:noFill/>
          </a:ln>
        </p:spPr>
        <p:txBody>
          <a:bodyPr anchorCtr="0" anchor="ctr" bIns="243750" lIns="243750" spcFirstLastPara="1" rIns="243750" wrap="square" tIns="24375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900" u="none" cap="none" strike="noStrike">
              <a:solidFill>
                <a:schemeClr val="dk1"/>
              </a:solidFill>
              <a:latin typeface="Calibri"/>
              <a:ea typeface="Calibri"/>
              <a:cs typeface="Calibri"/>
              <a:sym typeface="Calibri"/>
            </a:endParaRPr>
          </a:p>
        </p:txBody>
      </p:sp>
      <p:sp>
        <p:nvSpPr>
          <p:cNvPr id="666" name="Google Shape;666;p42"/>
          <p:cNvSpPr txBox="1"/>
          <p:nvPr>
            <p:ph idx="4294967295" type="body"/>
          </p:nvPr>
        </p:nvSpPr>
        <p:spPr>
          <a:xfrm>
            <a:off x="3012372" y="529500"/>
            <a:ext cx="14300100" cy="485100"/>
          </a:xfrm>
          <a:prstGeom prst="rect">
            <a:avLst/>
          </a:prstGeom>
          <a:noFill/>
          <a:ln>
            <a:noFill/>
          </a:ln>
        </p:spPr>
        <p:txBody>
          <a:bodyPr anchorCtr="0" anchor="ctr" bIns="182850" lIns="182850" spcFirstLastPara="1" rIns="182850" wrap="square" tIns="182850">
            <a:noAutofit/>
          </a:bodyPr>
          <a:lstStyle/>
          <a:p>
            <a:pPr indent="0" lvl="0" marL="0" rtl="0" algn="l">
              <a:lnSpc>
                <a:spcPct val="100000"/>
              </a:lnSpc>
              <a:spcBef>
                <a:spcPts val="0"/>
              </a:spcBef>
              <a:spcAft>
                <a:spcPts val="0"/>
              </a:spcAft>
              <a:buClr>
                <a:schemeClr val="lt1"/>
              </a:buClr>
              <a:buSzPts val="4200"/>
              <a:buNone/>
            </a:pPr>
            <a:r>
              <a:rPr lang="en-US" sz="4400">
                <a:solidFill>
                  <a:schemeClr val="lt1"/>
                </a:solidFill>
              </a:rPr>
              <a:t>LUGARES MÁS VISITADOS </a:t>
            </a:r>
            <a:endParaRPr sz="4400">
              <a:solidFill>
                <a:schemeClr val="lt1"/>
              </a:solidFill>
            </a:endParaRPr>
          </a:p>
        </p:txBody>
      </p:sp>
      <p:pic>
        <p:nvPicPr>
          <p:cNvPr id="667" name="Google Shape;667;p42"/>
          <p:cNvPicPr preferRelativeResize="0"/>
          <p:nvPr/>
        </p:nvPicPr>
        <p:blipFill>
          <a:blip r:embed="rId10">
            <a:alphaModFix/>
          </a:blip>
          <a:stretch>
            <a:fillRect/>
          </a:stretch>
        </p:blipFill>
        <p:spPr>
          <a:xfrm>
            <a:off x="2639429" y="2228100"/>
            <a:ext cx="5308434" cy="1481538"/>
          </a:xfrm>
          <a:prstGeom prst="rect">
            <a:avLst/>
          </a:prstGeom>
          <a:noFill/>
          <a:ln>
            <a:noFill/>
          </a:ln>
        </p:spPr>
      </p:pic>
      <p:pic>
        <p:nvPicPr>
          <p:cNvPr id="668" name="Google Shape;668;p42"/>
          <p:cNvPicPr preferRelativeResize="0"/>
          <p:nvPr/>
        </p:nvPicPr>
        <p:blipFill>
          <a:blip r:embed="rId11">
            <a:alphaModFix/>
          </a:blip>
          <a:stretch>
            <a:fillRect/>
          </a:stretch>
        </p:blipFill>
        <p:spPr>
          <a:xfrm>
            <a:off x="2595375" y="3779031"/>
            <a:ext cx="5392936" cy="1634269"/>
          </a:xfrm>
          <a:prstGeom prst="rect">
            <a:avLst/>
          </a:prstGeom>
          <a:noFill/>
          <a:ln>
            <a:noFill/>
          </a:ln>
        </p:spPr>
      </p:pic>
      <p:pic>
        <p:nvPicPr>
          <p:cNvPr id="669" name="Google Shape;669;p42"/>
          <p:cNvPicPr preferRelativeResize="0"/>
          <p:nvPr/>
        </p:nvPicPr>
        <p:blipFill>
          <a:blip r:embed="rId12">
            <a:alphaModFix/>
          </a:blip>
          <a:stretch>
            <a:fillRect/>
          </a:stretch>
        </p:blipFill>
        <p:spPr>
          <a:xfrm>
            <a:off x="2595375" y="5482720"/>
            <a:ext cx="5466786" cy="1746193"/>
          </a:xfrm>
          <a:prstGeom prst="rect">
            <a:avLst/>
          </a:prstGeom>
          <a:noFill/>
          <a:ln>
            <a:noFill/>
          </a:ln>
        </p:spPr>
      </p:pic>
      <p:pic>
        <p:nvPicPr>
          <p:cNvPr id="670" name="Google Shape;670;p42"/>
          <p:cNvPicPr preferRelativeResize="0"/>
          <p:nvPr/>
        </p:nvPicPr>
        <p:blipFill>
          <a:blip r:embed="rId13">
            <a:alphaModFix/>
          </a:blip>
          <a:stretch>
            <a:fillRect/>
          </a:stretch>
        </p:blipFill>
        <p:spPr>
          <a:xfrm>
            <a:off x="2639438" y="7354180"/>
            <a:ext cx="5308426" cy="1667820"/>
          </a:xfrm>
          <a:prstGeom prst="rect">
            <a:avLst/>
          </a:prstGeom>
          <a:noFill/>
          <a:ln>
            <a:noFill/>
          </a:ln>
        </p:spPr>
      </p:pic>
      <p:sp>
        <p:nvSpPr>
          <p:cNvPr id="671" name="Google Shape;671;p42"/>
          <p:cNvSpPr txBox="1"/>
          <p:nvPr/>
        </p:nvSpPr>
        <p:spPr>
          <a:xfrm>
            <a:off x="2639513" y="1303425"/>
            <a:ext cx="5308800" cy="9234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US" sz="4500">
                <a:solidFill>
                  <a:schemeClr val="lt1"/>
                </a:solidFill>
                <a:highlight>
                  <a:schemeClr val="accent2"/>
                </a:highlight>
                <a:latin typeface="Calibri"/>
                <a:ea typeface="Calibri"/>
                <a:cs typeface="Calibri"/>
                <a:sym typeface="Calibri"/>
              </a:rPr>
              <a:t>CIUDADANÍA</a:t>
            </a:r>
            <a:endParaRPr sz="4500">
              <a:solidFill>
                <a:schemeClr val="lt1"/>
              </a:solidFill>
              <a:highlight>
                <a:schemeClr val="accent2"/>
              </a:highlight>
            </a:endParaRPr>
          </a:p>
        </p:txBody>
      </p:sp>
      <p:sp>
        <p:nvSpPr>
          <p:cNvPr id="672" name="Google Shape;672;p42"/>
          <p:cNvSpPr txBox="1"/>
          <p:nvPr/>
        </p:nvSpPr>
        <p:spPr>
          <a:xfrm>
            <a:off x="10689824" y="1303425"/>
            <a:ext cx="5466600" cy="923400"/>
          </a:xfrm>
          <a:prstGeom prst="rect">
            <a:avLst/>
          </a:prstGeom>
          <a:noFill/>
          <a:ln>
            <a:noFill/>
          </a:ln>
        </p:spPr>
        <p:txBody>
          <a:bodyPr anchorCtr="0" anchor="ctr" bIns="137150" lIns="137150" spcFirstLastPara="1" rIns="137150" wrap="square" tIns="137150">
            <a:noAutofit/>
          </a:bodyPr>
          <a:lstStyle/>
          <a:p>
            <a:pPr indent="0" lvl="0" marL="0" rtl="0" algn="ctr">
              <a:spcBef>
                <a:spcPts val="0"/>
              </a:spcBef>
              <a:spcAft>
                <a:spcPts val="0"/>
              </a:spcAft>
              <a:buNone/>
            </a:pPr>
            <a:r>
              <a:rPr lang="en-US" sz="4500">
                <a:solidFill>
                  <a:schemeClr val="lt1"/>
                </a:solidFill>
                <a:highlight>
                  <a:srgbClr val="C27BA0"/>
                </a:highlight>
                <a:latin typeface="Calibri"/>
                <a:ea typeface="Calibri"/>
                <a:cs typeface="Calibri"/>
                <a:sym typeface="Calibri"/>
              </a:rPr>
              <a:t>ESTUDIANTES</a:t>
            </a:r>
            <a:endParaRPr sz="4500">
              <a:solidFill>
                <a:schemeClr val="lt1"/>
              </a:solidFill>
              <a:highlight>
                <a:srgbClr val="C27BA0"/>
              </a:highlight>
            </a:endParaRPr>
          </a:p>
        </p:txBody>
      </p:sp>
      <p:pic>
        <p:nvPicPr>
          <p:cNvPr id="673" name="Google Shape;673;p42"/>
          <p:cNvPicPr preferRelativeResize="0"/>
          <p:nvPr/>
        </p:nvPicPr>
        <p:blipFill>
          <a:blip r:embed="rId10">
            <a:alphaModFix/>
          </a:blip>
          <a:stretch>
            <a:fillRect/>
          </a:stretch>
        </p:blipFill>
        <p:spPr>
          <a:xfrm>
            <a:off x="10689835" y="2315344"/>
            <a:ext cx="5308434" cy="1481538"/>
          </a:xfrm>
          <a:prstGeom prst="rect">
            <a:avLst/>
          </a:prstGeom>
          <a:noFill/>
          <a:ln>
            <a:noFill/>
          </a:ln>
        </p:spPr>
      </p:pic>
      <p:pic>
        <p:nvPicPr>
          <p:cNvPr id="674" name="Google Shape;674;p42"/>
          <p:cNvPicPr preferRelativeResize="0"/>
          <p:nvPr/>
        </p:nvPicPr>
        <p:blipFill>
          <a:blip r:embed="rId11">
            <a:alphaModFix/>
          </a:blip>
          <a:stretch>
            <a:fillRect/>
          </a:stretch>
        </p:blipFill>
        <p:spPr>
          <a:xfrm>
            <a:off x="10645781" y="3866274"/>
            <a:ext cx="5392936" cy="1634269"/>
          </a:xfrm>
          <a:prstGeom prst="rect">
            <a:avLst/>
          </a:prstGeom>
          <a:noFill/>
          <a:ln>
            <a:noFill/>
          </a:ln>
        </p:spPr>
      </p:pic>
      <p:pic>
        <p:nvPicPr>
          <p:cNvPr id="675" name="Google Shape;675;p42"/>
          <p:cNvPicPr preferRelativeResize="0"/>
          <p:nvPr/>
        </p:nvPicPr>
        <p:blipFill rotWithShape="1">
          <a:blip r:embed="rId14">
            <a:alphaModFix/>
          </a:blip>
          <a:srcRect b="0" l="2380" r="-2380" t="0"/>
          <a:stretch/>
        </p:blipFill>
        <p:spPr>
          <a:xfrm>
            <a:off x="10767712" y="5569931"/>
            <a:ext cx="5222924" cy="38851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grpSp>
        <p:nvGrpSpPr>
          <p:cNvPr id="680" name="Google Shape;680;p43"/>
          <p:cNvGrpSpPr/>
          <p:nvPr/>
        </p:nvGrpSpPr>
        <p:grpSpPr>
          <a:xfrm>
            <a:off x="0" y="9543558"/>
            <a:ext cx="18514316" cy="805317"/>
            <a:chOff x="0" y="6362372"/>
            <a:chExt cx="12342878" cy="536878"/>
          </a:xfrm>
        </p:grpSpPr>
        <p:sp>
          <p:nvSpPr>
            <p:cNvPr id="681" name="Google Shape;681;p43"/>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682" name="Google Shape;682;p43"/>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683" name="Google Shape;683;p43"/>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684" name="Google Shape;684;p43"/>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685" name="Google Shape;685;p43"/>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686" name="Google Shape;686;p43"/>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687" name="Google Shape;687;p43"/>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88" name="Google Shape;688;p43"/>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689" name="Google Shape;689;p43"/>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690" name="Google Shape;690;p43"/>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691" name="Google Shape;691;p43"/>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692" name="Google Shape;692;p43"/>
          <p:cNvSpPr txBox="1"/>
          <p:nvPr/>
        </p:nvSpPr>
        <p:spPr>
          <a:xfrm>
            <a:off x="510825" y="2951175"/>
            <a:ext cx="9101400" cy="63030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None/>
            </a:pPr>
            <a:r>
              <a:rPr b="1" i="0" lang="en-US" sz="3600" u="none" cap="none" strike="noStrike">
                <a:solidFill>
                  <a:schemeClr val="dk1"/>
                </a:solidFill>
                <a:latin typeface="Calibri"/>
                <a:ea typeface="Calibri"/>
                <a:cs typeface="Calibri"/>
                <a:sym typeface="Calibri"/>
              </a:rPr>
              <a:t>Diagnóstico</a:t>
            </a:r>
            <a:r>
              <a:rPr i="0" lang="en-US" sz="3000" u="none" cap="none" strike="noStrike">
                <a:solidFill>
                  <a:schemeClr val="dk1"/>
                </a:solidFill>
                <a:latin typeface="Calibri"/>
                <a:ea typeface="Calibri"/>
                <a:cs typeface="Calibri"/>
                <a:sym typeface="Calibri"/>
              </a:rPr>
              <a:t>: clasificación y caracterización de espacios y elementos de interés en </a:t>
            </a:r>
            <a:r>
              <a:rPr b="1" i="0" lang="en-US" sz="3000" u="none" cap="none" strike="noStrike">
                <a:solidFill>
                  <a:schemeClr val="dk1"/>
                </a:solidFill>
                <a:latin typeface="Calibri"/>
                <a:ea typeface="Calibri"/>
                <a:cs typeface="Calibri"/>
                <a:sym typeface="Calibri"/>
              </a:rPr>
              <a:t>cuatro categorías</a:t>
            </a:r>
            <a:r>
              <a:rPr i="0" lang="en-US" sz="3000" u="none" cap="none" strike="noStrike">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Elementos núcleo</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i="0" lang="en-US" sz="3300" u="none" cap="none" strike="noStrike">
                <a:solidFill>
                  <a:srgbClr val="00B050"/>
                </a:solidFill>
                <a:latin typeface="Calibri"/>
                <a:ea typeface="Calibri"/>
                <a:cs typeface="Calibri"/>
                <a:sym typeface="Calibri"/>
              </a:rPr>
              <a:t>	Nodos</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Territoriales</a:t>
            </a:r>
            <a:endParaRPr sz="21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Urbanos</a:t>
            </a:r>
            <a:endParaRPr sz="21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Apoyos/escalones</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3300" u="none" cap="none" strike="noStrike">
                <a:solidFill>
                  <a:srgbClr val="00B050"/>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Conectores</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Fluviales</a:t>
            </a:r>
            <a:endParaRPr sz="2100">
              <a:solidFill>
                <a:schemeClr val="dk1"/>
              </a:solidFill>
              <a:latin typeface="Calibri"/>
              <a:ea typeface="Calibri"/>
              <a:cs typeface="Calibri"/>
              <a:sym typeface="Calibri"/>
            </a:endParaRPr>
          </a:p>
          <a:p>
            <a:pPr indent="0" lvl="3"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Viarios </a:t>
            </a:r>
            <a:endParaRPr sz="21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Agrícolas</a:t>
            </a:r>
            <a:endParaRPr sz="2100">
              <a:solidFill>
                <a:schemeClr val="dk1"/>
              </a:solidFill>
              <a:latin typeface="Calibri"/>
              <a:ea typeface="Calibri"/>
              <a:cs typeface="Calibri"/>
              <a:sym typeface="Calibri"/>
            </a:endParaRPr>
          </a:p>
        </p:txBody>
      </p:sp>
      <p:sp>
        <p:nvSpPr>
          <p:cNvPr id="693" name="Google Shape;693;p43"/>
          <p:cNvSpPr txBox="1"/>
          <p:nvPr/>
        </p:nvSpPr>
        <p:spPr>
          <a:xfrm>
            <a:off x="9729225" y="2961675"/>
            <a:ext cx="8556600" cy="69033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None/>
            </a:pPr>
            <a:r>
              <a:rPr b="1" i="0" lang="en-US" sz="3600" u="none" cap="none" strike="noStrike">
                <a:solidFill>
                  <a:schemeClr val="dk1"/>
                </a:solidFill>
                <a:latin typeface="Calibri"/>
                <a:ea typeface="Calibri"/>
                <a:cs typeface="Calibri"/>
                <a:sym typeface="Calibri"/>
              </a:rPr>
              <a:t>Propuesta</a:t>
            </a:r>
            <a:r>
              <a:rPr i="0" lang="en-US" sz="3000" u="none" cap="none" strike="noStrike">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000" u="none" cap="none" strike="noStrike">
                <a:solidFill>
                  <a:srgbClr val="00B050"/>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Definición de líneas generales de actuación</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i="0" lang="en-US" sz="3300" u="none" cap="none" strike="noStrike">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Propuesta del sistema de IV de futuro</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3000" u="none" cap="none" strike="noStrike">
                <a:solidFill>
                  <a:schemeClr val="dk1"/>
                </a:solidFill>
                <a:latin typeface="Calibri"/>
                <a:ea typeface="Calibri"/>
                <a:cs typeface="Calibri"/>
                <a:sym typeface="Calibri"/>
              </a:rPr>
              <a:t>	      </a:t>
            </a:r>
            <a:r>
              <a:rPr i="0" lang="en-US" sz="2700" u="none" cap="none" strike="noStrike">
                <a:solidFill>
                  <a:schemeClr val="dk1"/>
                </a:solidFill>
                <a:latin typeface="Calibri"/>
                <a:ea typeface="Calibri"/>
                <a:cs typeface="Calibri"/>
                <a:sym typeface="Calibri"/>
              </a:rPr>
              <a:t>Zonas de conservación de la IV (existente)</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Zonas de restauración de la IV (existente)</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Incorporación de nuevos elementos a la IV</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 </a:t>
            </a:r>
            <a:r>
              <a:rPr b="1" lang="en-US" sz="3300">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Proyectos piloto</a:t>
            </a:r>
            <a:r>
              <a:rPr i="0" lang="en-US" sz="3300" u="none" cap="none" strike="noStrike">
                <a:solidFill>
                  <a:srgbClr val="00B050"/>
                </a:solidFill>
                <a:latin typeface="Calibri"/>
                <a:ea typeface="Calibri"/>
                <a:cs typeface="Calibri"/>
                <a:sym typeface="Calibri"/>
              </a:rPr>
              <a:t> (</a:t>
            </a:r>
            <a:r>
              <a:rPr lang="en-US" sz="3300">
                <a:solidFill>
                  <a:srgbClr val="00B050"/>
                </a:solidFill>
                <a:latin typeface="Calibri"/>
                <a:ea typeface="Calibri"/>
                <a:cs typeface="Calibri"/>
                <a:sym typeface="Calibri"/>
              </a:rPr>
              <a:t>25 fichas</a:t>
            </a:r>
            <a:r>
              <a:rPr i="0" lang="en-US" sz="3300" u="none" cap="none" strike="noStrike">
                <a:solidFill>
                  <a:srgbClr val="00B050"/>
                </a:solidFill>
                <a:latin typeface="Calibri"/>
                <a:ea typeface="Calibri"/>
                <a:cs typeface="Calibri"/>
                <a:sym typeface="Calibri"/>
              </a:rPr>
              <a:t>)</a:t>
            </a:r>
            <a:endParaRPr i="0" sz="3300" u="none" cap="none" strike="noStrike">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lang="en-US" sz="3000">
                <a:solidFill>
                  <a:srgbClr val="00B050"/>
                </a:solidFill>
                <a:latin typeface="Calibri"/>
                <a:ea typeface="Calibri"/>
                <a:cs typeface="Calibri"/>
                <a:sym typeface="Calibri"/>
              </a:rPr>
              <a:t>	      </a:t>
            </a:r>
            <a:r>
              <a:rPr lang="en-US" sz="2700">
                <a:solidFill>
                  <a:schemeClr val="dk1"/>
                </a:solidFill>
                <a:latin typeface="Calibri"/>
                <a:ea typeface="Calibri"/>
                <a:cs typeface="Calibri"/>
                <a:sym typeface="Calibri"/>
              </a:rPr>
              <a:t>Elementos núcleo</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Nodos</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Apoyos/escalones</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Conectores</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0" i="0" lang="en-US" sz="2700" u="none" cap="none" strike="noStrike">
                <a:solidFill>
                  <a:srgbClr val="2F5496"/>
                </a:solidFill>
                <a:latin typeface="Arial"/>
                <a:ea typeface="Arial"/>
                <a:cs typeface="Arial"/>
                <a:sym typeface="Arial"/>
              </a:rPr>
              <a:t>	</a:t>
            </a:r>
            <a:endParaRPr sz="2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grpSp>
        <p:nvGrpSpPr>
          <p:cNvPr id="698" name="Google Shape;698;p44"/>
          <p:cNvGrpSpPr/>
          <p:nvPr/>
        </p:nvGrpSpPr>
        <p:grpSpPr>
          <a:xfrm>
            <a:off x="0" y="9543558"/>
            <a:ext cx="18514316" cy="805317"/>
            <a:chOff x="0" y="6362372"/>
            <a:chExt cx="12342878" cy="536878"/>
          </a:xfrm>
        </p:grpSpPr>
        <p:sp>
          <p:nvSpPr>
            <p:cNvPr id="699" name="Google Shape;699;p44"/>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700" name="Google Shape;700;p44"/>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701" name="Google Shape;701;p44"/>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702" name="Google Shape;702;p44"/>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703" name="Google Shape;703;p44"/>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704" name="Google Shape;704;p44"/>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705" name="Google Shape;705;p44"/>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06" name="Google Shape;706;p44"/>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07" name="Google Shape;707;p44"/>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708" name="Google Shape;708;p44"/>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709" name="Google Shape;709;p44"/>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710" name="Google Shape;710;p44"/>
          <p:cNvSpPr txBox="1"/>
          <p:nvPr/>
        </p:nvSpPr>
        <p:spPr>
          <a:xfrm>
            <a:off x="2006925" y="2874875"/>
            <a:ext cx="16110300" cy="48609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None/>
            </a:pPr>
            <a:r>
              <a:rPr b="1" i="0" lang="en-US" sz="3600" u="none" cap="none" strike="noStrike">
                <a:solidFill>
                  <a:schemeClr val="dk1"/>
                </a:solidFill>
                <a:latin typeface="Calibri"/>
                <a:ea typeface="Calibri"/>
                <a:cs typeface="Calibri"/>
                <a:sym typeface="Calibri"/>
              </a:rPr>
              <a:t>Diagnóstico</a:t>
            </a:r>
            <a:r>
              <a:rPr i="0" lang="en-US" sz="3000" u="none" cap="none" strike="noStrike">
                <a:solidFill>
                  <a:schemeClr val="dk1"/>
                </a:solidFill>
                <a:latin typeface="Calibri"/>
                <a:ea typeface="Calibri"/>
                <a:cs typeface="Calibri"/>
                <a:sym typeface="Calibri"/>
              </a:rPr>
              <a:t>: clasificación y caracterización de espacios y elementos de interés en </a:t>
            </a:r>
            <a:r>
              <a:rPr b="1" i="0" lang="en-US" sz="3000" u="none" cap="none" strike="noStrike">
                <a:solidFill>
                  <a:schemeClr val="dk1"/>
                </a:solidFill>
                <a:latin typeface="Calibri"/>
                <a:ea typeface="Calibri"/>
                <a:cs typeface="Calibri"/>
                <a:sym typeface="Calibri"/>
              </a:rPr>
              <a:t>cuatro categorías</a:t>
            </a:r>
            <a:r>
              <a:rPr i="0" lang="en-US" sz="3000" u="none" cap="none" strike="noStrike">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Elementos núcleo</a:t>
            </a:r>
            <a:endParaRPr b="1" i="0" sz="3300" u="none" cap="none" strike="noStrike">
              <a:solidFill>
                <a:srgbClr val="00B050"/>
              </a:solidFill>
              <a:latin typeface="Calibri"/>
              <a:ea typeface="Calibri"/>
              <a:cs typeface="Calibri"/>
              <a:sym typeface="Calibri"/>
            </a:endParaRPr>
          </a:p>
          <a:p>
            <a:pPr indent="0" lvl="0" marL="457200" marR="0" rtl="0" algn="l">
              <a:lnSpc>
                <a:spcPct val="100000"/>
              </a:lnSpc>
              <a:spcBef>
                <a:spcPts val="900"/>
              </a:spcBef>
              <a:spcAft>
                <a:spcPts val="0"/>
              </a:spcAft>
              <a:buNone/>
            </a:pPr>
            <a:r>
              <a:rPr b="1" lang="en-US" sz="3300">
                <a:solidFill>
                  <a:srgbClr val="00B050"/>
                </a:solidFill>
                <a:latin typeface="Calibri"/>
                <a:ea typeface="Calibri"/>
                <a:cs typeface="Calibri"/>
                <a:sym typeface="Calibri"/>
              </a:rPr>
              <a:t>	</a:t>
            </a:r>
            <a:r>
              <a:rPr lang="en-US" sz="3300">
                <a:solidFill>
                  <a:srgbClr val="2F5496"/>
                </a:solidFill>
                <a:highlight>
                  <a:srgbClr val="FFFFFF"/>
                </a:highlight>
                <a:latin typeface="Calibri"/>
                <a:ea typeface="Calibri"/>
                <a:cs typeface="Calibri"/>
                <a:sym typeface="Calibri"/>
              </a:rPr>
              <a:t>- Los espacios que integran la </a:t>
            </a:r>
            <a:r>
              <a:rPr b="1" lang="en-US" sz="3300">
                <a:solidFill>
                  <a:srgbClr val="2F5496"/>
                </a:solidFill>
                <a:highlight>
                  <a:srgbClr val="FFFFFF"/>
                </a:highlight>
                <a:latin typeface="Calibri"/>
                <a:ea typeface="Calibri"/>
                <a:cs typeface="Calibri"/>
                <a:sym typeface="Calibri"/>
              </a:rPr>
              <a:t>Red Natura 2000</a:t>
            </a:r>
            <a:r>
              <a:rPr lang="en-US" sz="3300">
                <a:solidFill>
                  <a:srgbClr val="2F5496"/>
                </a:solidFill>
                <a:highlight>
                  <a:srgbClr val="FFFFFF"/>
                </a:highlight>
                <a:latin typeface="Calibri"/>
                <a:ea typeface="Calibri"/>
                <a:cs typeface="Calibri"/>
                <a:sym typeface="Calibri"/>
              </a:rPr>
              <a:t>.</a:t>
            </a:r>
            <a:endParaRPr sz="3300">
              <a:solidFill>
                <a:srgbClr val="2F5496"/>
              </a:solidFill>
              <a:highlight>
                <a:srgbClr val="FFFFFF"/>
              </a:highlight>
              <a:latin typeface="Calibri"/>
              <a:ea typeface="Calibri"/>
              <a:cs typeface="Calibri"/>
              <a:sym typeface="Calibri"/>
            </a:endParaRPr>
          </a:p>
          <a:p>
            <a:pPr indent="0" lvl="0" marL="901700" rtl="0" algn="just">
              <a:lnSpc>
                <a:spcPct val="115000"/>
              </a:lnSpc>
              <a:spcBef>
                <a:spcPts val="0"/>
              </a:spcBef>
              <a:spcAft>
                <a:spcPts val="0"/>
              </a:spcAft>
              <a:buClr>
                <a:schemeClr val="dk1"/>
              </a:buClr>
              <a:buSzPts val="1100"/>
              <a:buFont typeface="Arial"/>
              <a:buNone/>
            </a:pPr>
            <a:r>
              <a:rPr lang="en-US" sz="3300">
                <a:solidFill>
                  <a:srgbClr val="2F5496"/>
                </a:solidFill>
                <a:highlight>
                  <a:srgbClr val="FFFFFF"/>
                </a:highlight>
                <a:latin typeface="Calibri"/>
                <a:ea typeface="Calibri"/>
                <a:cs typeface="Calibri"/>
                <a:sym typeface="Calibri"/>
              </a:rPr>
              <a:t>- Los </a:t>
            </a:r>
            <a:r>
              <a:rPr b="1" lang="en-US" sz="3300">
                <a:solidFill>
                  <a:srgbClr val="2F5496"/>
                </a:solidFill>
                <a:highlight>
                  <a:srgbClr val="FFFFFF"/>
                </a:highlight>
                <a:latin typeface="Calibri"/>
                <a:ea typeface="Calibri"/>
                <a:cs typeface="Calibri"/>
                <a:sym typeface="Calibri"/>
              </a:rPr>
              <a:t>espacios naturales, forestales o agrícolas</a:t>
            </a:r>
            <a:r>
              <a:rPr lang="en-US" sz="3300">
                <a:solidFill>
                  <a:srgbClr val="2F5496"/>
                </a:solidFill>
                <a:highlight>
                  <a:srgbClr val="FFFFFF"/>
                </a:highlight>
                <a:latin typeface="Calibri"/>
                <a:ea typeface="Calibri"/>
                <a:cs typeface="Calibri"/>
                <a:sym typeface="Calibri"/>
              </a:rPr>
              <a:t> con algún grado de </a:t>
            </a:r>
            <a:r>
              <a:rPr b="1" lang="en-US" sz="3300">
                <a:solidFill>
                  <a:srgbClr val="2F5496"/>
                </a:solidFill>
                <a:highlight>
                  <a:srgbClr val="FFFFFF"/>
                </a:highlight>
                <a:latin typeface="Calibri"/>
                <a:ea typeface="Calibri"/>
                <a:cs typeface="Calibri"/>
                <a:sym typeface="Calibri"/>
              </a:rPr>
              <a:t>protección por parte del PGOU de 2008</a:t>
            </a:r>
            <a:r>
              <a:rPr lang="en-US" sz="3300">
                <a:solidFill>
                  <a:srgbClr val="2F5496"/>
                </a:solidFill>
                <a:highlight>
                  <a:srgbClr val="FFFFFF"/>
                </a:highlight>
                <a:latin typeface="Calibri"/>
                <a:ea typeface="Calibri"/>
                <a:cs typeface="Calibri"/>
                <a:sym typeface="Calibri"/>
              </a:rPr>
              <a:t>.</a:t>
            </a:r>
            <a:endParaRPr sz="3300">
              <a:solidFill>
                <a:srgbClr val="2F5496"/>
              </a:solidFill>
              <a:highlight>
                <a:srgbClr val="FFFFFF"/>
              </a:highlight>
              <a:latin typeface="Calibri"/>
              <a:ea typeface="Calibri"/>
              <a:cs typeface="Calibri"/>
              <a:sym typeface="Calibri"/>
            </a:endParaRPr>
          </a:p>
          <a:p>
            <a:pPr indent="0" lvl="0" marL="901700" rtl="0" algn="just">
              <a:lnSpc>
                <a:spcPct val="115000"/>
              </a:lnSpc>
              <a:spcBef>
                <a:spcPts val="600"/>
              </a:spcBef>
              <a:spcAft>
                <a:spcPts val="600"/>
              </a:spcAft>
              <a:buSzPts val="1100"/>
              <a:buNone/>
            </a:pPr>
            <a:r>
              <a:rPr lang="en-US" sz="3300">
                <a:solidFill>
                  <a:srgbClr val="2F5496"/>
                </a:solidFill>
                <a:highlight>
                  <a:srgbClr val="FFFFFF"/>
                </a:highlight>
                <a:latin typeface="Calibri"/>
                <a:ea typeface="Calibri"/>
                <a:cs typeface="Calibri"/>
                <a:sym typeface="Calibri"/>
              </a:rPr>
              <a:t>- Los e</a:t>
            </a:r>
            <a:r>
              <a:rPr b="1" lang="en-US" sz="3300">
                <a:solidFill>
                  <a:srgbClr val="2F5496"/>
                </a:solidFill>
                <a:highlight>
                  <a:srgbClr val="FFFFFF"/>
                </a:highlight>
                <a:latin typeface="Calibri"/>
                <a:ea typeface="Calibri"/>
                <a:cs typeface="Calibri"/>
                <a:sym typeface="Calibri"/>
              </a:rPr>
              <a:t>spacios de elevado valor cultural </a:t>
            </a:r>
            <a:r>
              <a:rPr lang="en-US" sz="3300">
                <a:solidFill>
                  <a:srgbClr val="2F5496"/>
                </a:solidFill>
                <a:highlight>
                  <a:srgbClr val="FFFFFF"/>
                </a:highlight>
                <a:latin typeface="Calibri"/>
                <a:ea typeface="Calibri"/>
                <a:cs typeface="Calibri"/>
                <a:sym typeface="Calibri"/>
              </a:rPr>
              <a:t>que tengan esa consideración en aplicación de la normativa sectorial de protección del patrimonio cultural, artístico o histórico, incluyendo sus entornos de protección.</a:t>
            </a:r>
            <a:r>
              <a:rPr b="1" i="0" lang="en-US" sz="3300" u="none" cap="none" strike="noStrike">
                <a:solidFill>
                  <a:srgbClr val="2F5496"/>
                </a:solidFill>
                <a:latin typeface="Calibri"/>
                <a:ea typeface="Calibri"/>
                <a:cs typeface="Calibri"/>
                <a:sym typeface="Calibri"/>
              </a:rPr>
              <a:t>	</a:t>
            </a:r>
            <a:r>
              <a:rPr i="0" lang="en-US" sz="3300" u="none" cap="none" strike="noStrike">
                <a:solidFill>
                  <a:srgbClr val="2F5496"/>
                </a:solidFill>
                <a:latin typeface="Calibri"/>
                <a:ea typeface="Calibri"/>
                <a:cs typeface="Calibri"/>
                <a:sym typeface="Calibri"/>
              </a:rPr>
              <a:t>Ej: El Moclín</a:t>
            </a:r>
            <a:endParaRPr sz="2100">
              <a:solidFill>
                <a:srgbClr val="2F5496"/>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grpSp>
        <p:nvGrpSpPr>
          <p:cNvPr id="715" name="Google Shape;715;p45"/>
          <p:cNvGrpSpPr/>
          <p:nvPr/>
        </p:nvGrpSpPr>
        <p:grpSpPr>
          <a:xfrm>
            <a:off x="0" y="9543558"/>
            <a:ext cx="18514316" cy="805317"/>
            <a:chOff x="0" y="6362372"/>
            <a:chExt cx="12342878" cy="536878"/>
          </a:xfrm>
        </p:grpSpPr>
        <p:sp>
          <p:nvSpPr>
            <p:cNvPr id="716" name="Google Shape;716;p45"/>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717" name="Google Shape;717;p45"/>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718" name="Google Shape;718;p45"/>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719" name="Google Shape;719;p45"/>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720" name="Google Shape;720;p45"/>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721" name="Google Shape;721;p45"/>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722" name="Google Shape;722;p45"/>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23" name="Google Shape;723;p45"/>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24" name="Google Shape;724;p45"/>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725" name="Google Shape;725;p45"/>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726" name="Google Shape;726;p45"/>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727" name="Google Shape;727;p45"/>
          <p:cNvSpPr txBox="1"/>
          <p:nvPr/>
        </p:nvSpPr>
        <p:spPr>
          <a:xfrm>
            <a:off x="2106250" y="2800050"/>
            <a:ext cx="16408200" cy="69957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None/>
            </a:pPr>
            <a:r>
              <a:rPr b="1" i="0" lang="en-US" sz="3600" u="none" cap="none" strike="noStrike">
                <a:solidFill>
                  <a:schemeClr val="dk1"/>
                </a:solidFill>
                <a:latin typeface="Calibri"/>
                <a:ea typeface="Calibri"/>
                <a:cs typeface="Calibri"/>
                <a:sym typeface="Calibri"/>
              </a:rPr>
              <a:t>Diagnóstico</a:t>
            </a:r>
            <a:r>
              <a:rPr i="0" lang="en-US" sz="3000" u="none" cap="none" strike="noStrike">
                <a:solidFill>
                  <a:schemeClr val="dk1"/>
                </a:solidFill>
                <a:latin typeface="Calibri"/>
                <a:ea typeface="Calibri"/>
                <a:cs typeface="Calibri"/>
                <a:sym typeface="Calibri"/>
              </a:rPr>
              <a:t>: clasificación y caracterización de espacios y elementos de interés en </a:t>
            </a:r>
            <a:r>
              <a:rPr b="1" i="0" lang="en-US" sz="3000" u="none" cap="none" strike="noStrike">
                <a:solidFill>
                  <a:schemeClr val="dk1"/>
                </a:solidFill>
                <a:latin typeface="Calibri"/>
                <a:ea typeface="Calibri"/>
                <a:cs typeface="Calibri"/>
                <a:sym typeface="Calibri"/>
              </a:rPr>
              <a:t>cuatro categorías</a:t>
            </a:r>
            <a:r>
              <a:rPr i="0" lang="en-US" sz="3000" u="none" cap="none" strike="noStrike">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Nodos</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r>
              <a:rPr b="1" i="0" lang="en-US" sz="2700" u="none" cap="none" strike="noStrike">
                <a:solidFill>
                  <a:schemeClr val="dk1"/>
                </a:solidFill>
                <a:latin typeface="Calibri"/>
                <a:ea typeface="Calibri"/>
                <a:cs typeface="Calibri"/>
                <a:sym typeface="Calibri"/>
              </a:rPr>
              <a:t> </a:t>
            </a:r>
            <a:r>
              <a:rPr b="1" i="0" lang="en-US" sz="3300" u="none" cap="none" strike="noStrike">
                <a:solidFill>
                  <a:srgbClr val="2F5496"/>
                </a:solidFill>
                <a:latin typeface="Calibri"/>
                <a:ea typeface="Calibri"/>
                <a:cs typeface="Calibri"/>
                <a:sym typeface="Calibri"/>
              </a:rPr>
              <a:t>Territoriales</a:t>
            </a:r>
            <a:endParaRPr sz="3300">
              <a:solidFill>
                <a:srgbClr val="2F5496"/>
              </a:solidFill>
              <a:latin typeface="Calibri"/>
              <a:ea typeface="Calibri"/>
              <a:cs typeface="Calibri"/>
              <a:sym typeface="Calibri"/>
            </a:endParaRPr>
          </a:p>
          <a:p>
            <a:pPr indent="-438150" lvl="0" marL="1828800" marR="0" rtl="0" algn="l">
              <a:lnSpc>
                <a:spcPct val="100000"/>
              </a:lnSpc>
              <a:spcBef>
                <a:spcPts val="90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Fuentes naturales y sus áreas de influencia</a:t>
            </a:r>
            <a:endParaRPr sz="3300">
              <a:solidFill>
                <a:srgbClr val="2F5496"/>
              </a:solidFill>
              <a:latin typeface="Calibri"/>
              <a:ea typeface="Calibri"/>
              <a:cs typeface="Calibri"/>
              <a:sym typeface="Calibri"/>
            </a:endParaRPr>
          </a:p>
          <a:p>
            <a:pPr indent="-438150" lvl="0" marL="1828800" marR="0" rtl="0" algn="l">
              <a:lnSpc>
                <a:spcPct val="100000"/>
              </a:lnSpc>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Bosquetes de pequeña escala</a:t>
            </a:r>
            <a:endParaRPr sz="3300">
              <a:solidFill>
                <a:srgbClr val="2F5496"/>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rgbClr val="2F5496"/>
                </a:solidFill>
                <a:latin typeface="Calibri"/>
                <a:ea typeface="Calibri"/>
                <a:cs typeface="Calibri"/>
                <a:sym typeface="Calibri"/>
              </a:rPr>
              <a:t>	     </a:t>
            </a:r>
            <a:r>
              <a:rPr i="0" lang="en-US" sz="3300" u="none" cap="none" strike="noStrike">
                <a:solidFill>
                  <a:srgbClr val="2F5496"/>
                </a:solidFill>
                <a:latin typeface="Calibri"/>
                <a:ea typeface="Calibri"/>
                <a:cs typeface="Calibri"/>
                <a:sym typeface="Calibri"/>
              </a:rPr>
              <a:t> </a:t>
            </a:r>
            <a:r>
              <a:rPr b="1" i="0" lang="en-US" sz="3300" u="none" cap="none" strike="noStrike">
                <a:solidFill>
                  <a:srgbClr val="2F5496"/>
                </a:solidFill>
                <a:latin typeface="Calibri"/>
                <a:ea typeface="Calibri"/>
                <a:cs typeface="Calibri"/>
                <a:sym typeface="Calibri"/>
              </a:rPr>
              <a:t>Urbanos</a:t>
            </a:r>
            <a:endParaRPr b="1" i="0" sz="3300" u="none" cap="none" strike="noStrike">
              <a:solidFill>
                <a:srgbClr val="2F5496"/>
              </a:solidFill>
              <a:latin typeface="Calibri"/>
              <a:ea typeface="Calibri"/>
              <a:cs typeface="Calibri"/>
              <a:sym typeface="Calibri"/>
            </a:endParaRPr>
          </a:p>
          <a:p>
            <a:pPr indent="-438150" lvl="0" marL="1828800" rtl="0" algn="l">
              <a:spcBef>
                <a:spcPts val="90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Parques y jardines consolidados </a:t>
            </a:r>
            <a:endParaRPr sz="3300">
              <a:solidFill>
                <a:srgbClr val="2F5496"/>
              </a:solidFill>
              <a:latin typeface="Calibri"/>
              <a:ea typeface="Calibri"/>
              <a:cs typeface="Calibri"/>
              <a:sym typeface="Calibri"/>
            </a:endParaRPr>
          </a:p>
          <a:p>
            <a:pPr indent="-438150" lvl="0" marL="1828800" rtl="0" algn="l">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Espacios verdes asociados a grandes equipamientos</a:t>
            </a:r>
            <a:endParaRPr sz="3300">
              <a:solidFill>
                <a:srgbClr val="2F5496"/>
              </a:solidFill>
              <a:latin typeface="Calibri"/>
              <a:ea typeface="Calibri"/>
              <a:cs typeface="Calibri"/>
              <a:sym typeface="Calibri"/>
            </a:endParaRPr>
          </a:p>
          <a:p>
            <a:pPr indent="-438150" lvl="0" marL="1828800" rtl="0" algn="l">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Huertos urbanos</a:t>
            </a:r>
            <a:endParaRPr sz="3300">
              <a:solidFill>
                <a:srgbClr val="2F5496"/>
              </a:solidFill>
              <a:latin typeface="Calibri"/>
              <a:ea typeface="Calibri"/>
              <a:cs typeface="Calibri"/>
              <a:sym typeface="Calibri"/>
            </a:endParaRPr>
          </a:p>
          <a:p>
            <a:pPr indent="-438150" lvl="0" marL="1828800" rtl="0" algn="l">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Nodos difusos</a:t>
            </a:r>
            <a:endParaRPr sz="3300">
              <a:solidFill>
                <a:srgbClr val="2F5496"/>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b="1" sz="3300">
              <a:solidFill>
                <a:srgbClr val="2F5496"/>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grpSp>
        <p:nvGrpSpPr>
          <p:cNvPr id="732" name="Google Shape;732;p46"/>
          <p:cNvGrpSpPr/>
          <p:nvPr/>
        </p:nvGrpSpPr>
        <p:grpSpPr>
          <a:xfrm>
            <a:off x="0" y="9543558"/>
            <a:ext cx="18514316" cy="805317"/>
            <a:chOff x="0" y="6362372"/>
            <a:chExt cx="12342878" cy="536878"/>
          </a:xfrm>
        </p:grpSpPr>
        <p:sp>
          <p:nvSpPr>
            <p:cNvPr id="733" name="Google Shape;733;p46"/>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734" name="Google Shape;734;p46"/>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735" name="Google Shape;735;p46"/>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736" name="Google Shape;736;p46"/>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737" name="Google Shape;737;p46"/>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738" name="Google Shape;738;p46"/>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739" name="Google Shape;739;p46"/>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40" name="Google Shape;740;p46"/>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41" name="Google Shape;741;p46"/>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742" name="Google Shape;742;p46"/>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743" name="Google Shape;743;p46"/>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744" name="Google Shape;744;p46"/>
          <p:cNvSpPr txBox="1"/>
          <p:nvPr/>
        </p:nvSpPr>
        <p:spPr>
          <a:xfrm>
            <a:off x="2116800" y="2752775"/>
            <a:ext cx="16171200" cy="19395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None/>
            </a:pPr>
            <a:r>
              <a:rPr b="1" i="0" lang="en-US" sz="3600" u="none" cap="none" strike="noStrike">
                <a:solidFill>
                  <a:schemeClr val="dk1"/>
                </a:solidFill>
                <a:latin typeface="Calibri"/>
                <a:ea typeface="Calibri"/>
                <a:cs typeface="Calibri"/>
                <a:sym typeface="Calibri"/>
              </a:rPr>
              <a:t>Diagnóstico</a:t>
            </a:r>
            <a:r>
              <a:rPr i="0" lang="en-US" sz="3000" u="none" cap="none" strike="noStrike">
                <a:solidFill>
                  <a:schemeClr val="dk1"/>
                </a:solidFill>
                <a:latin typeface="Calibri"/>
                <a:ea typeface="Calibri"/>
                <a:cs typeface="Calibri"/>
                <a:sym typeface="Calibri"/>
              </a:rPr>
              <a:t>: clasificación y caracterización de espacios y elementos de interés en </a:t>
            </a:r>
            <a:r>
              <a:rPr b="1" i="0" lang="en-US" sz="3000" u="none" cap="none" strike="noStrike">
                <a:solidFill>
                  <a:schemeClr val="dk1"/>
                </a:solidFill>
                <a:latin typeface="Calibri"/>
                <a:ea typeface="Calibri"/>
                <a:cs typeface="Calibri"/>
                <a:sym typeface="Calibri"/>
              </a:rPr>
              <a:t>cuatro categorías</a:t>
            </a:r>
            <a:r>
              <a:rPr i="0" lang="en-US" sz="3000" u="none" cap="none" strike="noStrike">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Apoyos/escalones</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3300" u="none" cap="none" strike="noStrike">
                <a:solidFill>
                  <a:srgbClr val="00B050"/>
                </a:solidFill>
                <a:latin typeface="Calibri"/>
                <a:ea typeface="Calibri"/>
                <a:cs typeface="Calibri"/>
                <a:sym typeface="Calibri"/>
              </a:rPr>
              <a:t>	</a:t>
            </a:r>
            <a:endParaRPr sz="2100">
              <a:solidFill>
                <a:schemeClr val="dk1"/>
              </a:solidFill>
              <a:latin typeface="Calibri"/>
              <a:ea typeface="Calibri"/>
              <a:cs typeface="Calibri"/>
              <a:sym typeface="Calibri"/>
            </a:endParaRPr>
          </a:p>
        </p:txBody>
      </p:sp>
      <p:sp>
        <p:nvSpPr>
          <p:cNvPr id="745" name="Google Shape;745;p46"/>
          <p:cNvSpPr txBox="1"/>
          <p:nvPr/>
        </p:nvSpPr>
        <p:spPr>
          <a:xfrm>
            <a:off x="3250925" y="4197200"/>
            <a:ext cx="11340000" cy="2562900"/>
          </a:xfrm>
          <a:prstGeom prst="rect">
            <a:avLst/>
          </a:prstGeom>
          <a:noFill/>
          <a:ln>
            <a:noFill/>
          </a:ln>
        </p:spPr>
        <p:txBody>
          <a:bodyPr anchorCtr="0" anchor="t" bIns="91425" lIns="91425" spcFirstLastPara="1" rIns="91425" wrap="square" tIns="91425">
            <a:spAutoFit/>
          </a:bodyPr>
          <a:lstStyle/>
          <a:p>
            <a:pPr indent="0" lvl="0" marL="0" rtl="0" algn="l">
              <a:spcBef>
                <a:spcPts val="900"/>
              </a:spcBef>
              <a:spcAft>
                <a:spcPts val="0"/>
              </a:spcAft>
              <a:buNone/>
            </a:pPr>
            <a:r>
              <a:rPr b="1" lang="en-US" sz="3300">
                <a:solidFill>
                  <a:srgbClr val="2F5496"/>
                </a:solidFill>
                <a:latin typeface="Calibri"/>
                <a:ea typeface="Calibri"/>
                <a:cs typeface="Calibri"/>
                <a:sym typeface="Calibri"/>
              </a:rPr>
              <a:t>Plazas</a:t>
            </a:r>
            <a:endParaRPr b="1" sz="3300">
              <a:solidFill>
                <a:srgbClr val="2F5496"/>
              </a:solidFill>
              <a:latin typeface="Calibri"/>
              <a:ea typeface="Calibri"/>
              <a:cs typeface="Calibri"/>
              <a:sym typeface="Calibri"/>
            </a:endParaRPr>
          </a:p>
          <a:p>
            <a:pPr indent="0" lvl="0" marL="0" rtl="0" algn="l">
              <a:spcBef>
                <a:spcPts val="900"/>
              </a:spcBef>
              <a:spcAft>
                <a:spcPts val="0"/>
              </a:spcAft>
              <a:buNone/>
            </a:pPr>
            <a:r>
              <a:rPr b="1" lang="en-US" sz="3300">
                <a:solidFill>
                  <a:srgbClr val="2F5496"/>
                </a:solidFill>
                <a:latin typeface="Calibri"/>
                <a:ea typeface="Calibri"/>
                <a:cs typeface="Calibri"/>
                <a:sym typeface="Calibri"/>
              </a:rPr>
              <a:t>Entorno de las fuentes ornamentales y de beber</a:t>
            </a:r>
            <a:endParaRPr b="1" sz="3300">
              <a:solidFill>
                <a:srgbClr val="2F5496"/>
              </a:solidFill>
              <a:latin typeface="Calibri"/>
              <a:ea typeface="Calibri"/>
              <a:cs typeface="Calibri"/>
              <a:sym typeface="Calibri"/>
            </a:endParaRPr>
          </a:p>
          <a:p>
            <a:pPr indent="0" lvl="0" marL="0" rtl="0" algn="l">
              <a:spcBef>
                <a:spcPts val="900"/>
              </a:spcBef>
              <a:spcAft>
                <a:spcPts val="0"/>
              </a:spcAft>
              <a:buNone/>
            </a:pPr>
            <a:r>
              <a:rPr b="1" lang="en-US" sz="3300">
                <a:solidFill>
                  <a:srgbClr val="2F5496"/>
                </a:solidFill>
                <a:latin typeface="Calibri"/>
                <a:ea typeface="Calibri"/>
                <a:cs typeface="Calibri"/>
                <a:sym typeface="Calibri"/>
              </a:rPr>
              <a:t>Espacios privados con vegetación (patios de parcela o manzana)</a:t>
            </a:r>
            <a:endParaRPr b="1" sz="3300">
              <a:solidFill>
                <a:srgbClr val="2F5496"/>
              </a:solidFill>
              <a:latin typeface="Calibri"/>
              <a:ea typeface="Calibri"/>
              <a:cs typeface="Calibri"/>
              <a:sym typeface="Calibri"/>
            </a:endParaRPr>
          </a:p>
          <a:p>
            <a:pPr indent="0" lvl="0" marL="0" rtl="0" algn="l">
              <a:spcBef>
                <a:spcPts val="900"/>
              </a:spcBef>
              <a:spcAft>
                <a:spcPts val="0"/>
              </a:spcAft>
              <a:buNone/>
            </a:pPr>
            <a:r>
              <a:t/>
            </a:r>
            <a:endParaRPr b="1" sz="3300">
              <a:solidFill>
                <a:srgbClr val="2F5496"/>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grpSp>
        <p:nvGrpSpPr>
          <p:cNvPr id="750" name="Google Shape;750;p47"/>
          <p:cNvGrpSpPr/>
          <p:nvPr/>
        </p:nvGrpSpPr>
        <p:grpSpPr>
          <a:xfrm>
            <a:off x="0" y="9543558"/>
            <a:ext cx="18514316" cy="805317"/>
            <a:chOff x="0" y="6362372"/>
            <a:chExt cx="12342878" cy="536878"/>
          </a:xfrm>
        </p:grpSpPr>
        <p:sp>
          <p:nvSpPr>
            <p:cNvPr id="751" name="Google Shape;751;p47"/>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752" name="Google Shape;752;p47"/>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753" name="Google Shape;753;p47"/>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754" name="Google Shape;754;p47"/>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755" name="Google Shape;755;p47"/>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756" name="Google Shape;756;p47"/>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757" name="Google Shape;757;p47"/>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58" name="Google Shape;758;p47"/>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59" name="Google Shape;759;p47"/>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760" name="Google Shape;760;p47"/>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761" name="Google Shape;761;p47"/>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762" name="Google Shape;762;p47"/>
          <p:cNvSpPr txBox="1"/>
          <p:nvPr/>
        </p:nvSpPr>
        <p:spPr>
          <a:xfrm>
            <a:off x="2022225" y="2569700"/>
            <a:ext cx="16079700" cy="77037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Conectores</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a:t>
            </a:r>
            <a:r>
              <a:rPr b="1" i="0" lang="en-US" sz="3300" u="none" cap="none" strike="noStrike">
                <a:solidFill>
                  <a:srgbClr val="2F5496"/>
                </a:solidFill>
                <a:latin typeface="Calibri"/>
                <a:ea typeface="Calibri"/>
                <a:cs typeface="Calibri"/>
                <a:sym typeface="Calibri"/>
              </a:rPr>
              <a:t>Fluviales</a:t>
            </a:r>
            <a:endParaRPr b="1" i="0" sz="3300" u="none" cap="none" strike="noStrike">
              <a:solidFill>
                <a:srgbClr val="2F5496"/>
              </a:solidFill>
              <a:latin typeface="Calibri"/>
              <a:ea typeface="Calibri"/>
              <a:cs typeface="Calibri"/>
              <a:sym typeface="Calibri"/>
            </a:endParaRPr>
          </a:p>
          <a:p>
            <a:pPr indent="-438150" lvl="0" marL="1828800" marR="0" rtl="0" algn="l">
              <a:lnSpc>
                <a:spcPct val="100000"/>
              </a:lnSpc>
              <a:spcBef>
                <a:spcPts val="90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Río Sequillo</a:t>
            </a:r>
            <a:endParaRPr sz="3300">
              <a:solidFill>
                <a:srgbClr val="2F5496"/>
              </a:solidFill>
              <a:latin typeface="Calibri"/>
              <a:ea typeface="Calibri"/>
              <a:cs typeface="Calibri"/>
              <a:sym typeface="Calibri"/>
            </a:endParaRPr>
          </a:p>
          <a:p>
            <a:pPr indent="-438150" lvl="0" marL="1828800" marR="0" rtl="0" algn="l">
              <a:lnSpc>
                <a:spcPct val="100000"/>
              </a:lnSpc>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Los arroyos</a:t>
            </a:r>
            <a:endParaRPr sz="3300">
              <a:solidFill>
                <a:srgbClr val="2F5496"/>
              </a:solidFill>
              <a:latin typeface="Calibri"/>
              <a:ea typeface="Calibri"/>
              <a:cs typeface="Calibri"/>
              <a:sym typeface="Calibri"/>
            </a:endParaRPr>
          </a:p>
          <a:p>
            <a:pPr indent="-438150" lvl="0" marL="1828800" marR="0" rtl="0" algn="l">
              <a:lnSpc>
                <a:spcPct val="100000"/>
              </a:lnSpc>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Los canales de Castilla y Macías Picavea</a:t>
            </a:r>
            <a:endParaRPr sz="3300">
              <a:solidFill>
                <a:srgbClr val="2F5496"/>
              </a:solidFill>
              <a:latin typeface="Calibri"/>
              <a:ea typeface="Calibri"/>
              <a:cs typeface="Calibri"/>
              <a:sym typeface="Calibri"/>
            </a:endParaRPr>
          </a:p>
          <a:p>
            <a:pPr indent="0" lvl="3" marL="0" marR="0" rtl="0" algn="l">
              <a:lnSpc>
                <a:spcPct val="100000"/>
              </a:lnSpc>
              <a:spcBef>
                <a:spcPts val="900"/>
              </a:spcBef>
              <a:spcAft>
                <a:spcPts val="0"/>
              </a:spcAft>
              <a:buNone/>
            </a:pPr>
            <a:r>
              <a:rPr b="1" i="0" lang="en-US" sz="3300" u="none" cap="none" strike="noStrike">
                <a:solidFill>
                  <a:srgbClr val="2F5496"/>
                </a:solidFill>
                <a:latin typeface="Calibri"/>
                <a:ea typeface="Calibri"/>
                <a:cs typeface="Calibri"/>
                <a:sym typeface="Calibri"/>
              </a:rPr>
              <a:t>	     Viarios </a:t>
            </a:r>
            <a:endParaRPr b="1" i="0" sz="3300" u="none" cap="none" strike="noStrike">
              <a:solidFill>
                <a:srgbClr val="2F5496"/>
              </a:solidFill>
              <a:latin typeface="Calibri"/>
              <a:ea typeface="Calibri"/>
              <a:cs typeface="Calibri"/>
              <a:sym typeface="Calibri"/>
            </a:endParaRPr>
          </a:p>
          <a:p>
            <a:pPr indent="-438150" lvl="0" marL="1828800" marR="0" rtl="0" algn="just">
              <a:lnSpc>
                <a:spcPct val="100000"/>
              </a:lnSpc>
              <a:spcBef>
                <a:spcPts val="120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Los caminos rurales arbolados</a:t>
            </a:r>
            <a:endParaRPr sz="3300">
              <a:solidFill>
                <a:srgbClr val="2F5496"/>
              </a:solidFill>
              <a:latin typeface="Calibri"/>
              <a:ea typeface="Calibri"/>
              <a:cs typeface="Calibri"/>
              <a:sym typeface="Calibri"/>
            </a:endParaRPr>
          </a:p>
          <a:p>
            <a:pPr indent="-438150" lvl="0" marL="1828800" rtl="0" algn="just">
              <a:lnSpc>
                <a:spcPct val="100000"/>
              </a:lnSpc>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Las vías pecuarias</a:t>
            </a:r>
            <a:endParaRPr sz="3300">
              <a:solidFill>
                <a:srgbClr val="2F5496"/>
              </a:solidFill>
              <a:latin typeface="Calibri"/>
              <a:ea typeface="Calibri"/>
              <a:cs typeface="Calibri"/>
              <a:sym typeface="Calibri"/>
            </a:endParaRPr>
          </a:p>
          <a:p>
            <a:pPr indent="-438150" lvl="0" marL="1828800" rtl="0" algn="just">
              <a:lnSpc>
                <a:spcPct val="100000"/>
              </a:lnSpc>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El antiguo trazado del conocido popularmente como Tren Burra</a:t>
            </a:r>
            <a:endParaRPr sz="3300">
              <a:solidFill>
                <a:srgbClr val="2F5496"/>
              </a:solidFill>
              <a:latin typeface="Calibri"/>
              <a:ea typeface="Calibri"/>
              <a:cs typeface="Calibri"/>
              <a:sym typeface="Calibri"/>
            </a:endParaRPr>
          </a:p>
          <a:p>
            <a:pPr indent="-438150" lvl="0" marL="1828800" rtl="0" algn="just">
              <a:lnSpc>
                <a:spcPct val="100000"/>
              </a:lnSpc>
              <a:spcBef>
                <a:spcPts val="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Las calles arboladas</a:t>
            </a:r>
            <a:endParaRPr sz="3300">
              <a:solidFill>
                <a:srgbClr val="2F5496"/>
              </a:solidFill>
              <a:latin typeface="Calibri"/>
              <a:ea typeface="Calibri"/>
              <a:cs typeface="Calibri"/>
              <a:sym typeface="Calibri"/>
            </a:endParaRPr>
          </a:p>
          <a:p>
            <a:pPr indent="0" lvl="0" marL="0" marR="0" rtl="0" algn="l">
              <a:lnSpc>
                <a:spcPct val="100000"/>
              </a:lnSpc>
              <a:spcBef>
                <a:spcPts val="1200"/>
              </a:spcBef>
              <a:spcAft>
                <a:spcPts val="0"/>
              </a:spcAft>
              <a:buNone/>
            </a:pPr>
            <a:r>
              <a:rPr b="1" i="0" lang="en-US" sz="3300" u="none" cap="none" strike="noStrike">
                <a:solidFill>
                  <a:srgbClr val="2F5496"/>
                </a:solidFill>
                <a:latin typeface="Calibri"/>
                <a:ea typeface="Calibri"/>
                <a:cs typeface="Calibri"/>
                <a:sym typeface="Calibri"/>
              </a:rPr>
              <a:t>	     Agrícolas</a:t>
            </a:r>
            <a:endParaRPr b="1" sz="3300">
              <a:solidFill>
                <a:srgbClr val="2F5496"/>
              </a:solidFill>
              <a:latin typeface="Calibri"/>
              <a:ea typeface="Calibri"/>
              <a:cs typeface="Calibri"/>
              <a:sym typeface="Calibri"/>
            </a:endParaRPr>
          </a:p>
          <a:p>
            <a:pPr indent="-438150" lvl="0" marL="1828800" rtl="0" algn="just">
              <a:spcBef>
                <a:spcPts val="1200"/>
              </a:spcBef>
              <a:spcAft>
                <a:spcPts val="0"/>
              </a:spcAft>
              <a:buClr>
                <a:srgbClr val="2F5496"/>
              </a:buClr>
              <a:buSzPts val="3300"/>
              <a:buFont typeface="Calibri"/>
              <a:buChar char="-"/>
            </a:pPr>
            <a:r>
              <a:rPr lang="en-US" sz="3300">
                <a:solidFill>
                  <a:srgbClr val="2F5496"/>
                </a:solidFill>
                <a:latin typeface="Calibri"/>
                <a:ea typeface="Calibri"/>
                <a:cs typeface="Calibri"/>
                <a:sym typeface="Calibri"/>
              </a:rPr>
              <a:t>Los linderos de cierta entidad entre parcelas agrícolas</a:t>
            </a:r>
            <a:endParaRPr sz="3300">
              <a:solidFill>
                <a:srgbClr val="2F5496"/>
              </a:solidFill>
              <a:latin typeface="Calibri"/>
              <a:ea typeface="Calibri"/>
              <a:cs typeface="Calibri"/>
              <a:sym typeface="Calibri"/>
            </a:endParaRPr>
          </a:p>
          <a:p>
            <a:pPr indent="0" lvl="0" marL="0" marR="0" rtl="0" algn="l">
              <a:lnSpc>
                <a:spcPct val="100000"/>
              </a:lnSpc>
              <a:spcBef>
                <a:spcPts val="1200"/>
              </a:spcBef>
              <a:spcAft>
                <a:spcPts val="0"/>
              </a:spcAft>
              <a:buNone/>
            </a:pPr>
            <a:r>
              <a:t/>
            </a:r>
            <a:endParaRPr b="1" sz="3300">
              <a:solidFill>
                <a:srgbClr val="2F5496"/>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grpSp>
        <p:nvGrpSpPr>
          <p:cNvPr id="767" name="Google Shape;767;p48"/>
          <p:cNvGrpSpPr/>
          <p:nvPr/>
        </p:nvGrpSpPr>
        <p:grpSpPr>
          <a:xfrm>
            <a:off x="0" y="9543558"/>
            <a:ext cx="18514316" cy="805317"/>
            <a:chOff x="0" y="6362372"/>
            <a:chExt cx="12342878" cy="536878"/>
          </a:xfrm>
        </p:grpSpPr>
        <p:sp>
          <p:nvSpPr>
            <p:cNvPr id="768" name="Google Shape;768;p48"/>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769" name="Google Shape;769;p48"/>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770" name="Google Shape;770;p48"/>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771" name="Google Shape;771;p48"/>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772" name="Google Shape;772;p48"/>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773" name="Google Shape;773;p48"/>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774" name="Google Shape;774;p48"/>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75" name="Google Shape;775;p48"/>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76" name="Google Shape;776;p48"/>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777" name="Google Shape;777;p48"/>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778" name="Google Shape;778;p48"/>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779" name="Google Shape;779;p48"/>
          <p:cNvSpPr txBox="1"/>
          <p:nvPr/>
        </p:nvSpPr>
        <p:spPr>
          <a:xfrm>
            <a:off x="4865700" y="2647900"/>
            <a:ext cx="8556600" cy="69033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None/>
            </a:pPr>
            <a:r>
              <a:rPr b="1" i="0" lang="en-US" sz="3600" u="none" cap="none" strike="noStrike">
                <a:solidFill>
                  <a:schemeClr val="dk1"/>
                </a:solidFill>
                <a:latin typeface="Calibri"/>
                <a:ea typeface="Calibri"/>
                <a:cs typeface="Calibri"/>
                <a:sym typeface="Calibri"/>
              </a:rPr>
              <a:t>Propuesta</a:t>
            </a:r>
            <a:r>
              <a:rPr i="0" lang="en-US" sz="3000" u="none" cap="none" strike="noStrike">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000" u="none" cap="none" strike="noStrike">
                <a:solidFill>
                  <a:srgbClr val="00B050"/>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Definición de líneas generales de actuación</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i="0" lang="en-US" sz="3300" u="none" cap="none" strike="noStrike">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Propuesta del sistema de IV de futuro</a:t>
            </a:r>
            <a:endParaRPr sz="33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3000" u="none" cap="none" strike="noStrike">
                <a:solidFill>
                  <a:schemeClr val="dk1"/>
                </a:solidFill>
                <a:latin typeface="Calibri"/>
                <a:ea typeface="Calibri"/>
                <a:cs typeface="Calibri"/>
                <a:sym typeface="Calibri"/>
              </a:rPr>
              <a:t>	      </a:t>
            </a:r>
            <a:r>
              <a:rPr i="0" lang="en-US" sz="2700" u="none" cap="none" strike="noStrike">
                <a:solidFill>
                  <a:schemeClr val="dk1"/>
                </a:solidFill>
                <a:latin typeface="Calibri"/>
                <a:ea typeface="Calibri"/>
                <a:cs typeface="Calibri"/>
                <a:sym typeface="Calibri"/>
              </a:rPr>
              <a:t>Zonas de conservación de la IV (existente)</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Zonas de restauración de la IV (existente)</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i="0" lang="en-US" sz="2700" u="none" cap="none" strike="noStrike">
                <a:solidFill>
                  <a:schemeClr val="dk1"/>
                </a:solidFill>
                <a:latin typeface="Calibri"/>
                <a:ea typeface="Calibri"/>
                <a:cs typeface="Calibri"/>
                <a:sym typeface="Calibri"/>
              </a:rPr>
              <a:t>	      Incorporación de nuevos elementos a la IV</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 </a:t>
            </a:r>
            <a:r>
              <a:rPr b="1" lang="en-US" sz="3300">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Proyectos piloto</a:t>
            </a:r>
            <a:r>
              <a:rPr i="0" lang="en-US" sz="3300" u="none" cap="none" strike="noStrike">
                <a:solidFill>
                  <a:srgbClr val="00B050"/>
                </a:solidFill>
                <a:latin typeface="Calibri"/>
                <a:ea typeface="Calibri"/>
                <a:cs typeface="Calibri"/>
                <a:sym typeface="Calibri"/>
              </a:rPr>
              <a:t> (</a:t>
            </a:r>
            <a:r>
              <a:rPr lang="en-US" sz="3300">
                <a:solidFill>
                  <a:srgbClr val="00B050"/>
                </a:solidFill>
                <a:latin typeface="Calibri"/>
                <a:ea typeface="Calibri"/>
                <a:cs typeface="Calibri"/>
                <a:sym typeface="Calibri"/>
              </a:rPr>
              <a:t>25 fichas</a:t>
            </a:r>
            <a:r>
              <a:rPr i="0" lang="en-US" sz="3300" u="none" cap="none" strike="noStrike">
                <a:solidFill>
                  <a:srgbClr val="00B050"/>
                </a:solidFill>
                <a:latin typeface="Calibri"/>
                <a:ea typeface="Calibri"/>
                <a:cs typeface="Calibri"/>
                <a:sym typeface="Calibri"/>
              </a:rPr>
              <a:t>)</a:t>
            </a:r>
            <a:endParaRPr i="0" sz="3300" u="none" cap="none" strike="noStrike">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lang="en-US" sz="3000">
                <a:solidFill>
                  <a:srgbClr val="00B050"/>
                </a:solidFill>
                <a:latin typeface="Calibri"/>
                <a:ea typeface="Calibri"/>
                <a:cs typeface="Calibri"/>
                <a:sym typeface="Calibri"/>
              </a:rPr>
              <a:t>	     </a:t>
            </a:r>
            <a:r>
              <a:rPr lang="en-US" sz="2700">
                <a:solidFill>
                  <a:schemeClr val="dk1"/>
                </a:solidFill>
                <a:latin typeface="Calibri"/>
                <a:ea typeface="Calibri"/>
                <a:cs typeface="Calibri"/>
                <a:sym typeface="Calibri"/>
              </a:rPr>
              <a:t>Elementos núcleo</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Nodos</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Apoyos/escalones</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Conectores</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0" i="0" lang="en-US" sz="2700" u="none" cap="none" strike="noStrike">
                <a:solidFill>
                  <a:srgbClr val="2F5496"/>
                </a:solidFill>
                <a:latin typeface="Arial"/>
                <a:ea typeface="Arial"/>
                <a:cs typeface="Arial"/>
                <a:sym typeface="Arial"/>
              </a:rPr>
              <a:t>	</a:t>
            </a:r>
            <a:endParaRPr sz="2100"/>
          </a:p>
        </p:txBody>
      </p:sp>
      <p:sp>
        <p:nvSpPr>
          <p:cNvPr id="780" name="Google Shape;780;p48"/>
          <p:cNvSpPr/>
          <p:nvPr/>
        </p:nvSpPr>
        <p:spPr>
          <a:xfrm>
            <a:off x="5039650" y="6227150"/>
            <a:ext cx="6639300" cy="2961000"/>
          </a:xfrm>
          <a:prstGeom prst="rect">
            <a:avLst/>
          </a:prstGeom>
          <a:noFill/>
          <a:ln cap="flat" cmpd="sng" w="76200">
            <a:solidFill>
              <a:srgbClr val="00B0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grpSp>
        <p:nvGrpSpPr>
          <p:cNvPr id="785" name="Google Shape;785;p49"/>
          <p:cNvGrpSpPr/>
          <p:nvPr/>
        </p:nvGrpSpPr>
        <p:grpSpPr>
          <a:xfrm>
            <a:off x="0" y="9543558"/>
            <a:ext cx="18514316" cy="805317"/>
            <a:chOff x="0" y="6362372"/>
            <a:chExt cx="12342878" cy="536878"/>
          </a:xfrm>
        </p:grpSpPr>
        <p:sp>
          <p:nvSpPr>
            <p:cNvPr id="786" name="Google Shape;786;p49"/>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787" name="Google Shape;787;p49"/>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788" name="Google Shape;788;p49"/>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789" name="Google Shape;789;p49"/>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790" name="Google Shape;790;p49"/>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791" name="Google Shape;791;p49"/>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792" name="Google Shape;792;p49"/>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93" name="Google Shape;793;p49"/>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794" name="Google Shape;794;p49"/>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795" name="Google Shape;795;p49"/>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796" name="Google Shape;796;p49"/>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pic>
        <p:nvPicPr>
          <p:cNvPr id="797" name="Google Shape;797;p49"/>
          <p:cNvPicPr preferRelativeResize="0"/>
          <p:nvPr/>
        </p:nvPicPr>
        <p:blipFill>
          <a:blip r:embed="rId10">
            <a:alphaModFix/>
          </a:blip>
          <a:stretch>
            <a:fillRect/>
          </a:stretch>
        </p:blipFill>
        <p:spPr>
          <a:xfrm>
            <a:off x="235978" y="2973188"/>
            <a:ext cx="5640323" cy="5924709"/>
          </a:xfrm>
          <a:prstGeom prst="rect">
            <a:avLst/>
          </a:prstGeom>
          <a:noFill/>
          <a:ln>
            <a:noFill/>
          </a:ln>
        </p:spPr>
      </p:pic>
      <p:pic>
        <p:nvPicPr>
          <p:cNvPr id="798" name="Google Shape;798;p49"/>
          <p:cNvPicPr preferRelativeResize="0"/>
          <p:nvPr/>
        </p:nvPicPr>
        <p:blipFill>
          <a:blip r:embed="rId11">
            <a:alphaModFix/>
          </a:blip>
          <a:stretch>
            <a:fillRect/>
          </a:stretch>
        </p:blipFill>
        <p:spPr>
          <a:xfrm>
            <a:off x="6630874" y="3055151"/>
            <a:ext cx="5026275" cy="6261800"/>
          </a:xfrm>
          <a:prstGeom prst="rect">
            <a:avLst/>
          </a:prstGeom>
          <a:noFill/>
          <a:ln>
            <a:noFill/>
          </a:ln>
        </p:spPr>
      </p:pic>
      <p:pic>
        <p:nvPicPr>
          <p:cNvPr id="799" name="Google Shape;799;p49"/>
          <p:cNvPicPr preferRelativeResize="0"/>
          <p:nvPr/>
        </p:nvPicPr>
        <p:blipFill>
          <a:blip r:embed="rId12">
            <a:alphaModFix/>
          </a:blip>
          <a:stretch>
            <a:fillRect/>
          </a:stretch>
        </p:blipFill>
        <p:spPr>
          <a:xfrm>
            <a:off x="12117750" y="3055149"/>
            <a:ext cx="5843800" cy="21110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grpSp>
        <p:nvGrpSpPr>
          <p:cNvPr id="804" name="Google Shape;804;p50"/>
          <p:cNvGrpSpPr/>
          <p:nvPr/>
        </p:nvGrpSpPr>
        <p:grpSpPr>
          <a:xfrm>
            <a:off x="0" y="9543558"/>
            <a:ext cx="18514316" cy="805317"/>
            <a:chOff x="0" y="6362372"/>
            <a:chExt cx="12342878" cy="536878"/>
          </a:xfrm>
        </p:grpSpPr>
        <p:sp>
          <p:nvSpPr>
            <p:cNvPr id="805" name="Google Shape;805;p50"/>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806" name="Google Shape;806;p50"/>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807" name="Google Shape;807;p50"/>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808" name="Google Shape;808;p50"/>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809" name="Google Shape;809;p50"/>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810" name="Google Shape;810;p50"/>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811" name="Google Shape;811;p50"/>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12" name="Google Shape;812;p50"/>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13" name="Google Shape;813;p50"/>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814" name="Google Shape;814;p50"/>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815" name="Google Shape;815;p50"/>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pic>
        <p:nvPicPr>
          <p:cNvPr id="816" name="Google Shape;816;p50"/>
          <p:cNvPicPr preferRelativeResize="0"/>
          <p:nvPr/>
        </p:nvPicPr>
        <p:blipFill>
          <a:blip r:embed="rId10">
            <a:alphaModFix/>
          </a:blip>
          <a:stretch>
            <a:fillRect/>
          </a:stretch>
        </p:blipFill>
        <p:spPr>
          <a:xfrm>
            <a:off x="3349128" y="2939600"/>
            <a:ext cx="5640323" cy="6234041"/>
          </a:xfrm>
          <a:prstGeom prst="rect">
            <a:avLst/>
          </a:prstGeom>
          <a:noFill/>
          <a:ln>
            <a:noFill/>
          </a:ln>
        </p:spPr>
      </p:pic>
      <p:pic>
        <p:nvPicPr>
          <p:cNvPr id="817" name="Google Shape;817;p50"/>
          <p:cNvPicPr preferRelativeResize="0"/>
          <p:nvPr/>
        </p:nvPicPr>
        <p:blipFill>
          <a:blip r:embed="rId11">
            <a:alphaModFix/>
          </a:blip>
          <a:stretch>
            <a:fillRect/>
          </a:stretch>
        </p:blipFill>
        <p:spPr>
          <a:xfrm>
            <a:off x="9498127" y="2993400"/>
            <a:ext cx="5640322" cy="430019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grpSp>
        <p:nvGrpSpPr>
          <p:cNvPr id="822" name="Google Shape;822;p51"/>
          <p:cNvGrpSpPr/>
          <p:nvPr/>
        </p:nvGrpSpPr>
        <p:grpSpPr>
          <a:xfrm>
            <a:off x="0" y="9543558"/>
            <a:ext cx="18514316" cy="805317"/>
            <a:chOff x="0" y="6362372"/>
            <a:chExt cx="12342878" cy="536878"/>
          </a:xfrm>
        </p:grpSpPr>
        <p:sp>
          <p:nvSpPr>
            <p:cNvPr id="823" name="Google Shape;823;p51"/>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824" name="Google Shape;824;p51"/>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825" name="Google Shape;825;p51"/>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826" name="Google Shape;826;p51"/>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827" name="Google Shape;827;p51"/>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828" name="Google Shape;828;p51"/>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829" name="Google Shape;829;p51"/>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30" name="Google Shape;830;p51"/>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31" name="Google Shape;831;p51"/>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832" name="Google Shape;832;p51"/>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833" name="Google Shape;833;p51"/>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834" name="Google Shape;834;p51"/>
          <p:cNvSpPr txBox="1"/>
          <p:nvPr/>
        </p:nvSpPr>
        <p:spPr>
          <a:xfrm>
            <a:off x="414300" y="2820925"/>
            <a:ext cx="6334200" cy="42483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 </a:t>
            </a:r>
            <a:r>
              <a:rPr b="1" lang="en-US" sz="3300">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Proyectos piloto</a:t>
            </a:r>
            <a:r>
              <a:rPr i="0" lang="en-US" sz="3300" u="none" cap="none" strike="noStrike">
                <a:solidFill>
                  <a:srgbClr val="00B050"/>
                </a:solidFill>
                <a:latin typeface="Calibri"/>
                <a:ea typeface="Calibri"/>
                <a:cs typeface="Calibri"/>
                <a:sym typeface="Calibri"/>
              </a:rPr>
              <a:t> (</a:t>
            </a:r>
            <a:r>
              <a:rPr lang="en-US" sz="3300">
                <a:solidFill>
                  <a:srgbClr val="00B050"/>
                </a:solidFill>
                <a:latin typeface="Calibri"/>
                <a:ea typeface="Calibri"/>
                <a:cs typeface="Calibri"/>
                <a:sym typeface="Calibri"/>
              </a:rPr>
              <a:t>25 fichas</a:t>
            </a:r>
            <a:r>
              <a:rPr i="0" lang="en-US" sz="3300" u="none" cap="none" strike="noStrike">
                <a:solidFill>
                  <a:srgbClr val="00B050"/>
                </a:solidFill>
                <a:latin typeface="Calibri"/>
                <a:ea typeface="Calibri"/>
                <a:cs typeface="Calibri"/>
                <a:sym typeface="Calibri"/>
              </a:rPr>
              <a:t>)</a:t>
            </a:r>
            <a:endParaRPr i="0" sz="3300" u="none" cap="none" strike="noStrike">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lang="en-US" sz="3000">
                <a:solidFill>
                  <a:srgbClr val="00B050"/>
                </a:solidFill>
                <a:latin typeface="Calibri"/>
                <a:ea typeface="Calibri"/>
                <a:cs typeface="Calibri"/>
                <a:sym typeface="Calibri"/>
              </a:rPr>
              <a:t>	     </a:t>
            </a:r>
            <a:endParaRPr b="1" sz="30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b="1" sz="33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b="1" sz="33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b="1" sz="3300">
              <a:solidFill>
                <a:schemeClr val="dk1"/>
              </a:solidFill>
              <a:latin typeface="Calibri"/>
              <a:ea typeface="Calibri"/>
              <a:cs typeface="Calibri"/>
              <a:sym typeface="Calibri"/>
            </a:endParaRPr>
          </a:p>
          <a:p>
            <a:pPr indent="457200" lvl="0" marL="2286000" marR="0" rtl="0" algn="l">
              <a:lnSpc>
                <a:spcPct val="100000"/>
              </a:lnSpc>
              <a:spcBef>
                <a:spcPts val="900"/>
              </a:spcBef>
              <a:spcAft>
                <a:spcPts val="0"/>
              </a:spcAft>
              <a:buNone/>
            </a:pPr>
            <a:r>
              <a:rPr b="1" lang="en-US" sz="3300">
                <a:solidFill>
                  <a:schemeClr val="dk1"/>
                </a:solidFill>
                <a:latin typeface="Calibri"/>
                <a:ea typeface="Calibri"/>
                <a:cs typeface="Calibri"/>
                <a:sym typeface="Calibri"/>
              </a:rPr>
              <a:t>Elementos núcleo</a:t>
            </a:r>
            <a:endParaRPr b="1" sz="33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a:t>
            </a:r>
            <a:r>
              <a:rPr b="0" i="0" lang="en-US" sz="2700" u="none" cap="none" strike="noStrike">
                <a:solidFill>
                  <a:srgbClr val="2F5496"/>
                </a:solidFill>
                <a:latin typeface="Arial"/>
                <a:ea typeface="Arial"/>
                <a:cs typeface="Arial"/>
                <a:sym typeface="Arial"/>
              </a:rPr>
              <a:t>	</a:t>
            </a:r>
            <a:endParaRPr sz="2100"/>
          </a:p>
        </p:txBody>
      </p:sp>
      <p:pic>
        <p:nvPicPr>
          <p:cNvPr id="835" name="Google Shape;835;p51"/>
          <p:cNvPicPr preferRelativeResize="0"/>
          <p:nvPr/>
        </p:nvPicPr>
        <p:blipFill>
          <a:blip r:embed="rId10">
            <a:alphaModFix/>
          </a:blip>
          <a:stretch>
            <a:fillRect/>
          </a:stretch>
        </p:blipFill>
        <p:spPr>
          <a:xfrm>
            <a:off x="7506477" y="2820913"/>
            <a:ext cx="4718011" cy="6669069"/>
          </a:xfrm>
          <a:prstGeom prst="rect">
            <a:avLst/>
          </a:prstGeom>
          <a:noFill/>
          <a:ln>
            <a:noFill/>
          </a:ln>
        </p:spPr>
      </p:pic>
      <p:pic>
        <p:nvPicPr>
          <p:cNvPr id="836" name="Google Shape;836;p51"/>
          <p:cNvPicPr preferRelativeResize="0"/>
          <p:nvPr/>
        </p:nvPicPr>
        <p:blipFill>
          <a:blip r:embed="rId11">
            <a:alphaModFix/>
          </a:blip>
          <a:stretch>
            <a:fillRect/>
          </a:stretch>
        </p:blipFill>
        <p:spPr>
          <a:xfrm>
            <a:off x="12417927" y="2820913"/>
            <a:ext cx="4719838" cy="66690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grpSp>
        <p:nvGrpSpPr>
          <p:cNvPr id="123" name="Google Shape;123;p16"/>
          <p:cNvGrpSpPr/>
          <p:nvPr/>
        </p:nvGrpSpPr>
        <p:grpSpPr>
          <a:xfrm>
            <a:off x="0" y="9543558"/>
            <a:ext cx="18514316" cy="805317"/>
            <a:chOff x="0" y="6362372"/>
            <a:chExt cx="12342878" cy="536878"/>
          </a:xfrm>
        </p:grpSpPr>
        <p:sp>
          <p:nvSpPr>
            <p:cNvPr id="124" name="Google Shape;124;p16"/>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125" name="Google Shape;125;p16"/>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126" name="Google Shape;126;p16"/>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127" name="Google Shape;127;p16"/>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128" name="Google Shape;128;p16"/>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129" name="Google Shape;129;p16"/>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130" name="Google Shape;130;p16"/>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131" name="Google Shape;131;p16"/>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132" name="Google Shape;132;p16"/>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133" name="Google Shape;133;p16"/>
          <p:cNvSpPr txBox="1"/>
          <p:nvPr/>
        </p:nvSpPr>
        <p:spPr>
          <a:xfrm>
            <a:off x="3358163" y="344700"/>
            <a:ext cx="16623900" cy="2247300"/>
          </a:xfrm>
          <a:prstGeom prst="rect">
            <a:avLst/>
          </a:prstGeom>
          <a:noFill/>
          <a:ln>
            <a:noFill/>
          </a:ln>
        </p:spPr>
        <p:txBody>
          <a:bodyPr anchorCtr="0" anchor="t" bIns="137150" lIns="137150" spcFirstLastPara="1" rIns="137150" wrap="square" tIns="137150">
            <a:spAutoFit/>
          </a:bodyPr>
          <a:lstStyle/>
          <a:p>
            <a:pPr indent="0" lvl="0" marL="0" marR="0" rtl="0" algn="l">
              <a:lnSpc>
                <a:spcPct val="100000"/>
              </a:lnSpc>
              <a:spcBef>
                <a:spcPts val="0"/>
              </a:spcBef>
              <a:spcAft>
                <a:spcPts val="0"/>
              </a:spcAft>
              <a:buClr>
                <a:schemeClr val="dk1"/>
              </a:buClr>
              <a:buSzPts val="6400"/>
              <a:buFont typeface="Arial"/>
              <a:buNone/>
            </a:pPr>
            <a:r>
              <a:rPr b="0" i="0" lang="en-US" sz="6400" u="none" cap="none" strike="noStrike">
                <a:solidFill>
                  <a:srgbClr val="204795"/>
                </a:solidFill>
                <a:latin typeface="Calibri"/>
                <a:ea typeface="Calibri"/>
                <a:cs typeface="Calibri"/>
                <a:sym typeface="Calibri"/>
              </a:rPr>
              <a:t>Equipo Ayuntamiento Medina de Rioseco</a:t>
            </a:r>
            <a:endParaRPr b="0" i="0" sz="2100" u="none" cap="none" strike="noStrike">
              <a:solidFill>
                <a:srgbClr val="20479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rgbClr val="204795"/>
              </a:solidFill>
              <a:latin typeface="Calibri"/>
              <a:ea typeface="Calibri"/>
              <a:cs typeface="Calibri"/>
              <a:sym typeface="Calibri"/>
            </a:endParaRPr>
          </a:p>
        </p:txBody>
      </p:sp>
      <p:sp>
        <p:nvSpPr>
          <p:cNvPr id="134" name="Google Shape;134;p16"/>
          <p:cNvSpPr txBox="1"/>
          <p:nvPr/>
        </p:nvSpPr>
        <p:spPr>
          <a:xfrm>
            <a:off x="2047595" y="4869612"/>
            <a:ext cx="35853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Pablo Rodríguez</a:t>
            </a:r>
            <a:endParaRPr b="1" i="0" sz="2700" u="none" cap="none" strike="noStrike">
              <a:solidFill>
                <a:schemeClr val="dk1"/>
              </a:solidFill>
              <a:latin typeface="Calibri"/>
              <a:ea typeface="Calibri"/>
              <a:cs typeface="Calibri"/>
              <a:sym typeface="Calibri"/>
            </a:endParaRPr>
          </a:p>
        </p:txBody>
      </p:sp>
      <p:sp>
        <p:nvSpPr>
          <p:cNvPr id="135" name="Google Shape;135;p16"/>
          <p:cNvSpPr txBox="1"/>
          <p:nvPr/>
        </p:nvSpPr>
        <p:spPr>
          <a:xfrm>
            <a:off x="1642013" y="5679788"/>
            <a:ext cx="4326000" cy="23550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Concejal de Reto Demográfico, Gestión de incidencias, Fondos Europeos, Turismo</a:t>
            </a:r>
            <a:endParaRPr b="1" i="0" sz="17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sp>
        <p:nvSpPr>
          <p:cNvPr id="136" name="Google Shape;136;p16"/>
          <p:cNvSpPr txBox="1"/>
          <p:nvPr/>
        </p:nvSpPr>
        <p:spPr>
          <a:xfrm>
            <a:off x="7451700" y="4909088"/>
            <a:ext cx="3348600" cy="6771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600"/>
              <a:buFont typeface="Arial"/>
              <a:buNone/>
            </a:pPr>
            <a:r>
              <a:rPr b="1" i="0" lang="en-US" sz="2600" u="none" cap="none" strike="noStrike">
                <a:solidFill>
                  <a:schemeClr val="dk1"/>
                </a:solidFill>
                <a:latin typeface="Calibri"/>
                <a:ea typeface="Calibri"/>
                <a:cs typeface="Calibri"/>
                <a:sym typeface="Calibri"/>
              </a:rPr>
              <a:t>Montse Valdés</a:t>
            </a:r>
            <a:endParaRPr b="1" i="0" sz="2600" u="none" cap="none" strike="noStrike">
              <a:solidFill>
                <a:schemeClr val="dk1"/>
              </a:solidFill>
              <a:latin typeface="Calibri"/>
              <a:ea typeface="Calibri"/>
              <a:cs typeface="Calibri"/>
              <a:sym typeface="Calibri"/>
            </a:endParaRPr>
          </a:p>
        </p:txBody>
      </p:sp>
      <p:sp>
        <p:nvSpPr>
          <p:cNvPr id="137" name="Google Shape;137;p16"/>
          <p:cNvSpPr txBox="1"/>
          <p:nvPr/>
        </p:nvSpPr>
        <p:spPr>
          <a:xfrm>
            <a:off x="7094231" y="5783363"/>
            <a:ext cx="4326000" cy="1523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Concejalía de Acción Cultural, Medio Ambiente y Personas Mayores</a:t>
            </a:r>
            <a:endParaRPr b="0" i="0" sz="2700" u="none" cap="none" strike="noStrike">
              <a:solidFill>
                <a:schemeClr val="dk1"/>
              </a:solidFill>
              <a:latin typeface="Calibri"/>
              <a:ea typeface="Calibri"/>
              <a:cs typeface="Calibri"/>
              <a:sym typeface="Calibri"/>
            </a:endParaRPr>
          </a:p>
        </p:txBody>
      </p:sp>
      <p:sp>
        <p:nvSpPr>
          <p:cNvPr id="138" name="Google Shape;138;p16"/>
          <p:cNvSpPr txBox="1"/>
          <p:nvPr/>
        </p:nvSpPr>
        <p:spPr>
          <a:xfrm>
            <a:off x="13030670" y="4968407"/>
            <a:ext cx="35853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Marta Palomo</a:t>
            </a:r>
            <a:endParaRPr b="1" i="0" sz="2700" u="none" cap="none" strike="noStrike">
              <a:solidFill>
                <a:schemeClr val="dk1"/>
              </a:solidFill>
              <a:latin typeface="Calibri"/>
              <a:ea typeface="Calibri"/>
              <a:cs typeface="Calibri"/>
              <a:sym typeface="Calibri"/>
            </a:endParaRPr>
          </a:p>
        </p:txBody>
      </p:sp>
      <p:sp>
        <p:nvSpPr>
          <p:cNvPr id="139" name="Google Shape;139;p16"/>
          <p:cNvSpPr txBox="1"/>
          <p:nvPr/>
        </p:nvSpPr>
        <p:spPr>
          <a:xfrm>
            <a:off x="13030670" y="5783363"/>
            <a:ext cx="3585300" cy="11082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Técnic</a:t>
            </a:r>
            <a:r>
              <a:rPr lang="en-US" sz="2700">
                <a:solidFill>
                  <a:schemeClr val="dk1"/>
                </a:solidFill>
                <a:latin typeface="Calibri"/>
                <a:ea typeface="Calibri"/>
                <a:cs typeface="Calibri"/>
                <a:sym typeface="Calibri"/>
              </a:rPr>
              <a:t>o </a:t>
            </a:r>
            <a:r>
              <a:rPr b="0" i="0" lang="en-US" sz="2700" u="none" cap="none" strike="noStrike">
                <a:solidFill>
                  <a:schemeClr val="dk1"/>
                </a:solidFill>
                <a:latin typeface="Calibri"/>
                <a:ea typeface="Calibri"/>
                <a:cs typeface="Calibri"/>
                <a:sym typeface="Calibri"/>
              </a:rPr>
              <a:t>Huertos Ecológicos y Jardines</a:t>
            </a:r>
            <a:endParaRPr b="0" i="0" sz="2700" u="none" cap="none" strike="noStrike">
              <a:solidFill>
                <a:schemeClr val="dk1"/>
              </a:solidFill>
              <a:latin typeface="Calibri"/>
              <a:ea typeface="Calibri"/>
              <a:cs typeface="Calibri"/>
              <a:sym typeface="Calibri"/>
            </a:endParaRPr>
          </a:p>
        </p:txBody>
      </p:sp>
      <p:pic>
        <p:nvPicPr>
          <p:cNvPr id="140" name="Google Shape;140;p16"/>
          <p:cNvPicPr preferRelativeResize="0"/>
          <p:nvPr/>
        </p:nvPicPr>
        <p:blipFill rotWithShape="1">
          <a:blip r:embed="rId10">
            <a:alphaModFix/>
          </a:blip>
          <a:srcRect b="30560" l="13238" r="6382" t="1207"/>
          <a:stretch/>
        </p:blipFill>
        <p:spPr>
          <a:xfrm>
            <a:off x="7694850" y="2592000"/>
            <a:ext cx="2922900" cy="2481000"/>
          </a:xfrm>
          <a:prstGeom prst="rect">
            <a:avLst/>
          </a:prstGeom>
          <a:noFill/>
          <a:ln>
            <a:noFill/>
          </a:ln>
        </p:spPr>
      </p:pic>
      <p:pic>
        <p:nvPicPr>
          <p:cNvPr id="141" name="Google Shape;141;p16"/>
          <p:cNvPicPr preferRelativeResize="0"/>
          <p:nvPr/>
        </p:nvPicPr>
        <p:blipFill rotWithShape="1">
          <a:blip r:embed="rId11">
            <a:alphaModFix/>
          </a:blip>
          <a:srcRect b="6008" l="11199" r="53778" t="2122"/>
          <a:stretch/>
        </p:blipFill>
        <p:spPr>
          <a:xfrm>
            <a:off x="2839650" y="2650866"/>
            <a:ext cx="2001080" cy="2363277"/>
          </a:xfrm>
          <a:prstGeom prst="rect">
            <a:avLst/>
          </a:prstGeom>
          <a:noFill/>
          <a:ln>
            <a:noFill/>
          </a:ln>
        </p:spPr>
      </p:pic>
      <p:pic>
        <p:nvPicPr>
          <p:cNvPr id="142" name="Google Shape;142;p16"/>
          <p:cNvPicPr preferRelativeResize="0"/>
          <p:nvPr/>
        </p:nvPicPr>
        <p:blipFill rotWithShape="1">
          <a:blip r:embed="rId12">
            <a:alphaModFix/>
          </a:blip>
          <a:srcRect b="23594" l="39122" r="36279" t="54282"/>
          <a:stretch/>
        </p:blipFill>
        <p:spPr>
          <a:xfrm>
            <a:off x="13572169" y="2825714"/>
            <a:ext cx="2502189" cy="2247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grpSp>
        <p:nvGrpSpPr>
          <p:cNvPr id="841" name="Google Shape;841;p52"/>
          <p:cNvGrpSpPr/>
          <p:nvPr/>
        </p:nvGrpSpPr>
        <p:grpSpPr>
          <a:xfrm>
            <a:off x="0" y="9543558"/>
            <a:ext cx="18514316" cy="805317"/>
            <a:chOff x="0" y="6362372"/>
            <a:chExt cx="12342878" cy="536878"/>
          </a:xfrm>
        </p:grpSpPr>
        <p:sp>
          <p:nvSpPr>
            <p:cNvPr id="842" name="Google Shape;842;p52"/>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843" name="Google Shape;843;p52"/>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844" name="Google Shape;844;p52"/>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845" name="Google Shape;845;p52"/>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846" name="Google Shape;846;p52"/>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847" name="Google Shape;847;p52"/>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848" name="Google Shape;848;p52"/>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49" name="Google Shape;849;p52"/>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50" name="Google Shape;850;p52"/>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851" name="Google Shape;851;p52"/>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852" name="Google Shape;852;p52"/>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853" name="Google Shape;853;p52"/>
          <p:cNvSpPr txBox="1"/>
          <p:nvPr/>
        </p:nvSpPr>
        <p:spPr>
          <a:xfrm>
            <a:off x="2463975" y="2724225"/>
            <a:ext cx="8556600" cy="50334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 </a:t>
            </a:r>
            <a:r>
              <a:rPr b="1" lang="en-US" sz="3300">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Proyectos piloto</a:t>
            </a:r>
            <a:r>
              <a:rPr i="0" lang="en-US" sz="3300" u="none" cap="none" strike="noStrike">
                <a:solidFill>
                  <a:srgbClr val="00B050"/>
                </a:solidFill>
                <a:latin typeface="Calibri"/>
                <a:ea typeface="Calibri"/>
                <a:cs typeface="Calibri"/>
                <a:sym typeface="Calibri"/>
              </a:rPr>
              <a:t> (</a:t>
            </a:r>
            <a:r>
              <a:rPr lang="en-US" sz="3300">
                <a:solidFill>
                  <a:srgbClr val="00B050"/>
                </a:solidFill>
                <a:latin typeface="Calibri"/>
                <a:ea typeface="Calibri"/>
                <a:cs typeface="Calibri"/>
                <a:sym typeface="Calibri"/>
              </a:rPr>
              <a:t>25 fichas</a:t>
            </a:r>
            <a:r>
              <a:rPr i="0" lang="en-US" sz="3300" u="none" cap="none" strike="noStrike">
                <a:solidFill>
                  <a:srgbClr val="00B050"/>
                </a:solidFill>
                <a:latin typeface="Calibri"/>
                <a:ea typeface="Calibri"/>
                <a:cs typeface="Calibri"/>
                <a:sym typeface="Calibri"/>
              </a:rPr>
              <a:t>)</a:t>
            </a:r>
            <a:endParaRPr i="0" sz="3300" u="none" cap="none" strike="noStrike">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lang="en-US" sz="3000">
                <a:solidFill>
                  <a:srgbClr val="00B050"/>
                </a:solidFill>
                <a:latin typeface="Calibri"/>
                <a:ea typeface="Calibri"/>
                <a:cs typeface="Calibri"/>
                <a:sym typeface="Calibri"/>
              </a:rPr>
              <a:t>	     </a:t>
            </a:r>
            <a:endParaRPr b="1" sz="30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457200" lvl="0" marL="914400" marR="0" rtl="0" algn="l">
              <a:lnSpc>
                <a:spcPct val="100000"/>
              </a:lnSpc>
              <a:spcBef>
                <a:spcPts val="900"/>
              </a:spcBef>
              <a:spcAft>
                <a:spcPts val="0"/>
              </a:spcAft>
              <a:buNone/>
            </a:pPr>
            <a:r>
              <a:rPr b="1" lang="en-US" sz="3300">
                <a:solidFill>
                  <a:schemeClr val="dk1"/>
                </a:solidFill>
                <a:latin typeface="Calibri"/>
                <a:ea typeface="Calibri"/>
                <a:cs typeface="Calibri"/>
                <a:sym typeface="Calibri"/>
              </a:rPr>
              <a:t>Nodos territoriales</a:t>
            </a:r>
            <a:endParaRPr b="1" sz="33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0" i="0" lang="en-US" sz="2700" u="none" cap="none" strike="noStrike">
                <a:solidFill>
                  <a:srgbClr val="2F5496"/>
                </a:solidFill>
                <a:latin typeface="Arial"/>
                <a:ea typeface="Arial"/>
                <a:cs typeface="Arial"/>
                <a:sym typeface="Arial"/>
              </a:rPr>
              <a:t>	</a:t>
            </a:r>
            <a:endParaRPr sz="2100"/>
          </a:p>
        </p:txBody>
      </p:sp>
      <p:pic>
        <p:nvPicPr>
          <p:cNvPr id="854" name="Google Shape;854;p52"/>
          <p:cNvPicPr preferRelativeResize="0"/>
          <p:nvPr/>
        </p:nvPicPr>
        <p:blipFill>
          <a:blip r:embed="rId10">
            <a:alphaModFix/>
          </a:blip>
          <a:stretch>
            <a:fillRect/>
          </a:stretch>
        </p:blipFill>
        <p:spPr>
          <a:xfrm>
            <a:off x="8163903" y="2722088"/>
            <a:ext cx="4735651" cy="6669070"/>
          </a:xfrm>
          <a:prstGeom prst="rect">
            <a:avLst/>
          </a:prstGeom>
          <a:noFill/>
          <a:ln>
            <a:noFill/>
          </a:ln>
        </p:spPr>
      </p:pic>
      <p:pic>
        <p:nvPicPr>
          <p:cNvPr id="855" name="Google Shape;855;p52"/>
          <p:cNvPicPr preferRelativeResize="0"/>
          <p:nvPr/>
        </p:nvPicPr>
        <p:blipFill rotWithShape="1">
          <a:blip r:embed="rId11">
            <a:alphaModFix/>
          </a:blip>
          <a:srcRect b="0" l="0" r="0" t="0"/>
          <a:stretch/>
        </p:blipFill>
        <p:spPr>
          <a:xfrm>
            <a:off x="13040600" y="2704812"/>
            <a:ext cx="4735651" cy="668633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grpSp>
        <p:nvGrpSpPr>
          <p:cNvPr id="860" name="Google Shape;860;p53"/>
          <p:cNvGrpSpPr/>
          <p:nvPr/>
        </p:nvGrpSpPr>
        <p:grpSpPr>
          <a:xfrm>
            <a:off x="0" y="9543558"/>
            <a:ext cx="18514316" cy="805317"/>
            <a:chOff x="0" y="6362372"/>
            <a:chExt cx="12342878" cy="536878"/>
          </a:xfrm>
        </p:grpSpPr>
        <p:sp>
          <p:nvSpPr>
            <p:cNvPr id="861" name="Google Shape;861;p53"/>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862" name="Google Shape;862;p53"/>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863" name="Google Shape;863;p53"/>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864" name="Google Shape;864;p53"/>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865" name="Google Shape;865;p53"/>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866" name="Google Shape;866;p53"/>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867" name="Google Shape;867;p53"/>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68" name="Google Shape;868;p53"/>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69" name="Google Shape;869;p53"/>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870" name="Google Shape;870;p53"/>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871" name="Google Shape;871;p53"/>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872" name="Google Shape;872;p53"/>
          <p:cNvSpPr txBox="1"/>
          <p:nvPr/>
        </p:nvSpPr>
        <p:spPr>
          <a:xfrm>
            <a:off x="2463975" y="2724225"/>
            <a:ext cx="8556600" cy="50334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 </a:t>
            </a:r>
            <a:r>
              <a:rPr b="1" lang="en-US" sz="3300">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Proyectos piloto</a:t>
            </a:r>
            <a:r>
              <a:rPr i="0" lang="en-US" sz="3300" u="none" cap="none" strike="noStrike">
                <a:solidFill>
                  <a:srgbClr val="00B050"/>
                </a:solidFill>
                <a:latin typeface="Calibri"/>
                <a:ea typeface="Calibri"/>
                <a:cs typeface="Calibri"/>
                <a:sym typeface="Calibri"/>
              </a:rPr>
              <a:t> (</a:t>
            </a:r>
            <a:r>
              <a:rPr lang="en-US" sz="3300">
                <a:solidFill>
                  <a:srgbClr val="00B050"/>
                </a:solidFill>
                <a:latin typeface="Calibri"/>
                <a:ea typeface="Calibri"/>
                <a:cs typeface="Calibri"/>
                <a:sym typeface="Calibri"/>
              </a:rPr>
              <a:t>25 fichas</a:t>
            </a:r>
            <a:r>
              <a:rPr i="0" lang="en-US" sz="3300" u="none" cap="none" strike="noStrike">
                <a:solidFill>
                  <a:srgbClr val="00B050"/>
                </a:solidFill>
                <a:latin typeface="Calibri"/>
                <a:ea typeface="Calibri"/>
                <a:cs typeface="Calibri"/>
                <a:sym typeface="Calibri"/>
              </a:rPr>
              <a:t>)</a:t>
            </a:r>
            <a:endParaRPr i="0" sz="3300" u="none" cap="none" strike="noStrike">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lang="en-US" sz="3000">
                <a:solidFill>
                  <a:srgbClr val="00B050"/>
                </a:solidFill>
                <a:latin typeface="Calibri"/>
                <a:ea typeface="Calibri"/>
                <a:cs typeface="Calibri"/>
                <a:sym typeface="Calibri"/>
              </a:rPr>
              <a:t>	     </a:t>
            </a:r>
            <a:endParaRPr b="1" sz="30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457200" lvl="0" marL="914400" marR="0" rtl="0" algn="l">
              <a:lnSpc>
                <a:spcPct val="100000"/>
              </a:lnSpc>
              <a:spcBef>
                <a:spcPts val="900"/>
              </a:spcBef>
              <a:spcAft>
                <a:spcPts val="0"/>
              </a:spcAft>
              <a:buNone/>
            </a:pPr>
            <a:r>
              <a:rPr b="1" lang="en-US" sz="3300">
                <a:solidFill>
                  <a:schemeClr val="dk1"/>
                </a:solidFill>
                <a:latin typeface="Calibri"/>
                <a:ea typeface="Calibri"/>
                <a:cs typeface="Calibri"/>
                <a:sym typeface="Calibri"/>
              </a:rPr>
              <a:t>Nodos urbanos</a:t>
            </a:r>
            <a:endParaRPr b="1" sz="33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0" i="0" lang="en-US" sz="2700" u="none" cap="none" strike="noStrike">
                <a:solidFill>
                  <a:srgbClr val="2F5496"/>
                </a:solidFill>
                <a:latin typeface="Arial"/>
                <a:ea typeface="Arial"/>
                <a:cs typeface="Arial"/>
                <a:sym typeface="Arial"/>
              </a:rPr>
              <a:t>	</a:t>
            </a:r>
            <a:endParaRPr sz="2100"/>
          </a:p>
        </p:txBody>
      </p:sp>
      <p:pic>
        <p:nvPicPr>
          <p:cNvPr id="873" name="Google Shape;873;p53"/>
          <p:cNvPicPr preferRelativeResize="0"/>
          <p:nvPr/>
        </p:nvPicPr>
        <p:blipFill>
          <a:blip r:embed="rId10">
            <a:alphaModFix/>
          </a:blip>
          <a:stretch>
            <a:fillRect/>
          </a:stretch>
        </p:blipFill>
        <p:spPr>
          <a:xfrm>
            <a:off x="8399553" y="2722088"/>
            <a:ext cx="4718337" cy="6669070"/>
          </a:xfrm>
          <a:prstGeom prst="rect">
            <a:avLst/>
          </a:prstGeom>
          <a:noFill/>
          <a:ln>
            <a:noFill/>
          </a:ln>
        </p:spPr>
      </p:pic>
      <p:pic>
        <p:nvPicPr>
          <p:cNvPr id="874" name="Google Shape;874;p53"/>
          <p:cNvPicPr preferRelativeResize="0"/>
          <p:nvPr/>
        </p:nvPicPr>
        <p:blipFill>
          <a:blip r:embed="rId11">
            <a:alphaModFix/>
          </a:blip>
          <a:stretch>
            <a:fillRect/>
          </a:stretch>
        </p:blipFill>
        <p:spPr>
          <a:xfrm>
            <a:off x="13270289" y="2722088"/>
            <a:ext cx="4726979" cy="666907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grpSp>
        <p:nvGrpSpPr>
          <p:cNvPr id="879" name="Google Shape;879;p54"/>
          <p:cNvGrpSpPr/>
          <p:nvPr/>
        </p:nvGrpSpPr>
        <p:grpSpPr>
          <a:xfrm>
            <a:off x="0" y="9543558"/>
            <a:ext cx="18514316" cy="805317"/>
            <a:chOff x="0" y="6362372"/>
            <a:chExt cx="12342878" cy="536878"/>
          </a:xfrm>
        </p:grpSpPr>
        <p:sp>
          <p:nvSpPr>
            <p:cNvPr id="880" name="Google Shape;880;p54"/>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881" name="Google Shape;881;p54"/>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882" name="Google Shape;882;p54"/>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883" name="Google Shape;883;p54"/>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884" name="Google Shape;884;p54"/>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885" name="Google Shape;885;p54"/>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886" name="Google Shape;886;p54"/>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87" name="Google Shape;887;p54"/>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888" name="Google Shape;888;p54"/>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889" name="Google Shape;889;p54"/>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890" name="Google Shape;890;p54"/>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891" name="Google Shape;891;p54"/>
          <p:cNvSpPr txBox="1"/>
          <p:nvPr/>
        </p:nvSpPr>
        <p:spPr>
          <a:xfrm>
            <a:off x="2463975" y="2724225"/>
            <a:ext cx="5608500" cy="50334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 </a:t>
            </a:r>
            <a:r>
              <a:rPr b="1" lang="en-US" sz="3300">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Proyectos piloto</a:t>
            </a:r>
            <a:r>
              <a:rPr i="0" lang="en-US" sz="3300" u="none" cap="none" strike="noStrike">
                <a:solidFill>
                  <a:srgbClr val="00B050"/>
                </a:solidFill>
                <a:latin typeface="Calibri"/>
                <a:ea typeface="Calibri"/>
                <a:cs typeface="Calibri"/>
                <a:sym typeface="Calibri"/>
              </a:rPr>
              <a:t> (</a:t>
            </a:r>
            <a:r>
              <a:rPr lang="en-US" sz="3300">
                <a:solidFill>
                  <a:srgbClr val="00B050"/>
                </a:solidFill>
                <a:latin typeface="Calibri"/>
                <a:ea typeface="Calibri"/>
                <a:cs typeface="Calibri"/>
                <a:sym typeface="Calibri"/>
              </a:rPr>
              <a:t>25 fichas</a:t>
            </a:r>
            <a:r>
              <a:rPr i="0" lang="en-US" sz="3300" u="none" cap="none" strike="noStrike">
                <a:solidFill>
                  <a:srgbClr val="00B050"/>
                </a:solidFill>
                <a:latin typeface="Calibri"/>
                <a:ea typeface="Calibri"/>
                <a:cs typeface="Calibri"/>
                <a:sym typeface="Calibri"/>
              </a:rPr>
              <a:t>)</a:t>
            </a:r>
            <a:endParaRPr i="0" sz="3300" u="none" cap="none" strike="noStrike">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lang="en-US" sz="3000">
                <a:solidFill>
                  <a:srgbClr val="00B050"/>
                </a:solidFill>
                <a:latin typeface="Calibri"/>
                <a:ea typeface="Calibri"/>
                <a:cs typeface="Calibri"/>
                <a:sym typeface="Calibri"/>
              </a:rPr>
              <a:t>	     </a:t>
            </a:r>
            <a:endParaRPr b="1" sz="3000">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457200" lvl="0" marL="1371600" marR="0" rtl="0" algn="l">
              <a:lnSpc>
                <a:spcPct val="100000"/>
              </a:lnSpc>
              <a:spcBef>
                <a:spcPts val="900"/>
              </a:spcBef>
              <a:spcAft>
                <a:spcPts val="0"/>
              </a:spcAft>
              <a:buNone/>
            </a:pPr>
            <a:r>
              <a:rPr b="1" lang="en-US" sz="3300">
                <a:solidFill>
                  <a:schemeClr val="dk1"/>
                </a:solidFill>
                <a:latin typeface="Calibri"/>
                <a:ea typeface="Calibri"/>
                <a:cs typeface="Calibri"/>
                <a:sym typeface="Calibri"/>
              </a:rPr>
              <a:t>Apoyos/escalones</a:t>
            </a:r>
            <a:endParaRPr b="1" sz="33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lang="en-US" sz="2700">
                <a:solidFill>
                  <a:schemeClr val="dk1"/>
                </a:solidFill>
                <a:latin typeface="Calibri"/>
                <a:ea typeface="Calibri"/>
                <a:cs typeface="Calibri"/>
                <a:sym typeface="Calibri"/>
              </a:rPr>
              <a:t>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0" i="0" lang="en-US" sz="2700" u="none" cap="none" strike="noStrike">
                <a:solidFill>
                  <a:srgbClr val="2F5496"/>
                </a:solidFill>
                <a:latin typeface="Arial"/>
                <a:ea typeface="Arial"/>
                <a:cs typeface="Arial"/>
                <a:sym typeface="Arial"/>
              </a:rPr>
              <a:t>	</a:t>
            </a:r>
            <a:endParaRPr sz="2100"/>
          </a:p>
        </p:txBody>
      </p:sp>
      <p:pic>
        <p:nvPicPr>
          <p:cNvPr id="892" name="Google Shape;892;p54"/>
          <p:cNvPicPr preferRelativeResize="0"/>
          <p:nvPr/>
        </p:nvPicPr>
        <p:blipFill>
          <a:blip r:embed="rId10">
            <a:alphaModFix/>
          </a:blip>
          <a:stretch>
            <a:fillRect/>
          </a:stretch>
        </p:blipFill>
        <p:spPr>
          <a:xfrm>
            <a:off x="8165390" y="2722088"/>
            <a:ext cx="4842231" cy="6669072"/>
          </a:xfrm>
          <a:prstGeom prst="rect">
            <a:avLst/>
          </a:prstGeom>
          <a:noFill/>
          <a:ln>
            <a:noFill/>
          </a:ln>
        </p:spPr>
      </p:pic>
      <p:pic>
        <p:nvPicPr>
          <p:cNvPr id="893" name="Google Shape;893;p54"/>
          <p:cNvPicPr preferRelativeResize="0"/>
          <p:nvPr/>
        </p:nvPicPr>
        <p:blipFill>
          <a:blip r:embed="rId11">
            <a:alphaModFix/>
          </a:blip>
          <a:stretch>
            <a:fillRect/>
          </a:stretch>
        </p:blipFill>
        <p:spPr>
          <a:xfrm>
            <a:off x="13100533" y="2722088"/>
            <a:ext cx="4822079" cy="666906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grpSp>
        <p:nvGrpSpPr>
          <p:cNvPr id="898" name="Google Shape;898;p55"/>
          <p:cNvGrpSpPr/>
          <p:nvPr/>
        </p:nvGrpSpPr>
        <p:grpSpPr>
          <a:xfrm>
            <a:off x="0" y="9543558"/>
            <a:ext cx="18514316" cy="805317"/>
            <a:chOff x="0" y="6362372"/>
            <a:chExt cx="12342878" cy="536878"/>
          </a:xfrm>
        </p:grpSpPr>
        <p:sp>
          <p:nvSpPr>
            <p:cNvPr id="899" name="Google Shape;899;p55"/>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900" name="Google Shape;900;p55"/>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901" name="Google Shape;901;p55"/>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902" name="Google Shape;902;p55"/>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903" name="Google Shape;903;p55"/>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904" name="Google Shape;904;p55"/>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905" name="Google Shape;905;p55"/>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906" name="Google Shape;906;p55"/>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907" name="Google Shape;907;p55"/>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908" name="Google Shape;908;p55"/>
          <p:cNvSpPr txBox="1"/>
          <p:nvPr/>
        </p:nvSpPr>
        <p:spPr>
          <a:xfrm>
            <a:off x="2463972" y="-48000"/>
            <a:ext cx="15196200" cy="1754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5000"/>
              <a:buFont typeface="Arial"/>
              <a:buNone/>
            </a:pPr>
            <a:r>
              <a:rPr b="1" i="0" lang="en-US" sz="4800" u="none" cap="none" strike="noStrike">
                <a:solidFill>
                  <a:srgbClr val="204795"/>
                </a:solidFill>
                <a:latin typeface="Libre Franklin Medium"/>
                <a:ea typeface="Libre Franklin Medium"/>
                <a:cs typeface="Libre Franklin Medium"/>
                <a:sym typeface="Libre Franklin Medium"/>
              </a:rPr>
              <a:t>Acción A: Plan de renaturalización urbana, fluvial y protección civil frente al riesgo de inundación</a:t>
            </a:r>
            <a:endParaRPr b="0" i="0" sz="1100" u="none" cap="none" strike="noStrike">
              <a:solidFill>
                <a:srgbClr val="000000"/>
              </a:solidFill>
              <a:latin typeface="Arial"/>
              <a:ea typeface="Arial"/>
              <a:cs typeface="Arial"/>
              <a:sym typeface="Arial"/>
            </a:endParaRPr>
          </a:p>
        </p:txBody>
      </p:sp>
      <p:sp>
        <p:nvSpPr>
          <p:cNvPr id="909" name="Google Shape;909;p55"/>
          <p:cNvSpPr txBox="1"/>
          <p:nvPr/>
        </p:nvSpPr>
        <p:spPr>
          <a:xfrm>
            <a:off x="2463975" y="1784888"/>
            <a:ext cx="15196200" cy="784800"/>
          </a:xfrm>
          <a:prstGeom prst="rect">
            <a:avLst/>
          </a:prstGeom>
          <a:solidFill>
            <a:srgbClr val="2F5496"/>
          </a:solidFill>
          <a:ln cap="flat" cmpd="sng" w="9525">
            <a:solidFill>
              <a:srgbClr val="2F5496"/>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b="1" i="0" lang="en-US" sz="3500" u="none" cap="none" strike="noStrike">
                <a:solidFill>
                  <a:schemeClr val="lt1"/>
                </a:solidFill>
                <a:latin typeface="Calibri"/>
                <a:ea typeface="Calibri"/>
                <a:cs typeface="Calibri"/>
                <a:sym typeface="Calibri"/>
              </a:rPr>
              <a:t>Diagnóstico y propuesta de creación de un sistema de infraestructura verde</a:t>
            </a:r>
            <a:endParaRPr b="1" i="0" sz="3500" u="none" cap="none" strike="noStrike">
              <a:solidFill>
                <a:schemeClr val="lt1"/>
              </a:solidFill>
              <a:latin typeface="Calibri"/>
              <a:ea typeface="Calibri"/>
              <a:cs typeface="Calibri"/>
              <a:sym typeface="Calibri"/>
            </a:endParaRPr>
          </a:p>
        </p:txBody>
      </p:sp>
      <p:sp>
        <p:nvSpPr>
          <p:cNvPr id="910" name="Google Shape;910;p55"/>
          <p:cNvSpPr txBox="1"/>
          <p:nvPr/>
        </p:nvSpPr>
        <p:spPr>
          <a:xfrm>
            <a:off x="2463975" y="2724225"/>
            <a:ext cx="5734800" cy="43944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900"/>
              </a:spcBef>
              <a:spcAft>
                <a:spcPts val="0"/>
              </a:spcAft>
              <a:buNone/>
            </a:pPr>
            <a:r>
              <a:rPr b="1" i="0" lang="en-US" sz="3000" u="none" cap="none" strike="noStrike">
                <a:solidFill>
                  <a:schemeClr val="dk1"/>
                </a:solidFill>
                <a:latin typeface="Calibri"/>
                <a:ea typeface="Calibri"/>
                <a:cs typeface="Calibri"/>
                <a:sym typeface="Calibri"/>
              </a:rPr>
              <a:t>    </a:t>
            </a:r>
            <a:r>
              <a:rPr b="1" i="0" lang="en-US" sz="3300" u="none" cap="none" strike="noStrike">
                <a:solidFill>
                  <a:schemeClr val="dk1"/>
                </a:solidFill>
                <a:latin typeface="Calibri"/>
                <a:ea typeface="Calibri"/>
                <a:cs typeface="Calibri"/>
                <a:sym typeface="Calibri"/>
              </a:rPr>
              <a:t> </a:t>
            </a:r>
            <a:r>
              <a:rPr b="1" lang="en-US" sz="3300">
                <a:solidFill>
                  <a:schemeClr val="dk1"/>
                </a:solidFill>
                <a:latin typeface="Calibri"/>
                <a:ea typeface="Calibri"/>
                <a:cs typeface="Calibri"/>
                <a:sym typeface="Calibri"/>
              </a:rPr>
              <a:t> </a:t>
            </a:r>
            <a:r>
              <a:rPr b="1" i="0" lang="en-US" sz="3300" u="none" cap="none" strike="noStrike">
                <a:solidFill>
                  <a:srgbClr val="00B050"/>
                </a:solidFill>
                <a:latin typeface="Calibri"/>
                <a:ea typeface="Calibri"/>
                <a:cs typeface="Calibri"/>
                <a:sym typeface="Calibri"/>
              </a:rPr>
              <a:t>Proyectos piloto</a:t>
            </a:r>
            <a:r>
              <a:rPr i="0" lang="en-US" sz="3300" u="none" cap="none" strike="noStrike">
                <a:solidFill>
                  <a:srgbClr val="00B050"/>
                </a:solidFill>
                <a:latin typeface="Calibri"/>
                <a:ea typeface="Calibri"/>
                <a:cs typeface="Calibri"/>
                <a:sym typeface="Calibri"/>
              </a:rPr>
              <a:t> (</a:t>
            </a:r>
            <a:r>
              <a:rPr lang="en-US" sz="3300">
                <a:solidFill>
                  <a:srgbClr val="00B050"/>
                </a:solidFill>
                <a:latin typeface="Calibri"/>
                <a:ea typeface="Calibri"/>
                <a:cs typeface="Calibri"/>
                <a:sym typeface="Calibri"/>
              </a:rPr>
              <a:t>25 fichas</a:t>
            </a:r>
            <a:r>
              <a:rPr i="0" lang="en-US" sz="3300" u="none" cap="none" strike="noStrike">
                <a:solidFill>
                  <a:srgbClr val="00B050"/>
                </a:solidFill>
                <a:latin typeface="Calibri"/>
                <a:ea typeface="Calibri"/>
                <a:cs typeface="Calibri"/>
                <a:sym typeface="Calibri"/>
              </a:rPr>
              <a:t>)</a:t>
            </a:r>
            <a:endParaRPr i="0" sz="3300" u="none" cap="none" strike="noStrike">
              <a:solidFill>
                <a:srgbClr val="00B050"/>
              </a:solidFill>
              <a:latin typeface="Calibri"/>
              <a:ea typeface="Calibri"/>
              <a:cs typeface="Calibri"/>
              <a:sym typeface="Calibri"/>
            </a:endParaRPr>
          </a:p>
          <a:p>
            <a:pPr indent="0" lvl="0" marL="0" marR="0" rtl="0" algn="l">
              <a:lnSpc>
                <a:spcPct val="100000"/>
              </a:lnSpc>
              <a:spcBef>
                <a:spcPts val="900"/>
              </a:spcBef>
              <a:spcAft>
                <a:spcPts val="0"/>
              </a:spcAft>
              <a:buNone/>
            </a:pPr>
            <a:r>
              <a:rPr b="1" lang="en-US" sz="3000">
                <a:solidFill>
                  <a:srgbClr val="00B050"/>
                </a:solidFill>
                <a:latin typeface="Calibri"/>
                <a:ea typeface="Calibri"/>
                <a:cs typeface="Calibri"/>
                <a:sym typeface="Calibri"/>
              </a:rPr>
              <a:t>	   </a:t>
            </a:r>
            <a:r>
              <a:rPr lang="en-US" sz="2700">
                <a:solidFill>
                  <a:schemeClr val="dk1"/>
                </a:solidFill>
                <a:latin typeface="Calibri"/>
                <a:ea typeface="Calibri"/>
                <a:cs typeface="Calibri"/>
                <a:sym typeface="Calibri"/>
              </a:rPr>
              <a:t>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t/>
            </a:r>
            <a:endParaRPr sz="2700">
              <a:solidFill>
                <a:schemeClr val="dk1"/>
              </a:solidFill>
              <a:latin typeface="Calibri"/>
              <a:ea typeface="Calibri"/>
              <a:cs typeface="Calibri"/>
              <a:sym typeface="Calibri"/>
            </a:endParaRPr>
          </a:p>
          <a:p>
            <a:pPr indent="457200" lvl="0" marL="1371600" marR="0" rtl="0" algn="l">
              <a:lnSpc>
                <a:spcPct val="100000"/>
              </a:lnSpc>
              <a:spcBef>
                <a:spcPts val="900"/>
              </a:spcBef>
              <a:spcAft>
                <a:spcPts val="0"/>
              </a:spcAft>
              <a:buNone/>
            </a:pPr>
            <a:r>
              <a:rPr b="1" lang="en-US" sz="3300">
                <a:solidFill>
                  <a:schemeClr val="dk1"/>
                </a:solidFill>
                <a:latin typeface="Calibri"/>
                <a:ea typeface="Calibri"/>
                <a:cs typeface="Calibri"/>
                <a:sym typeface="Calibri"/>
              </a:rPr>
              <a:t>Conectores</a:t>
            </a:r>
            <a:endParaRPr b="1" sz="3300">
              <a:solidFill>
                <a:schemeClr val="dk1"/>
              </a:solidFill>
              <a:latin typeface="Calibri"/>
              <a:ea typeface="Calibri"/>
              <a:cs typeface="Calibri"/>
              <a:sym typeface="Calibri"/>
            </a:endParaRPr>
          </a:p>
          <a:p>
            <a:pPr indent="457200" lvl="0" marL="1371600" marR="0" rtl="0" algn="l">
              <a:lnSpc>
                <a:spcPct val="100000"/>
              </a:lnSpc>
              <a:spcBef>
                <a:spcPts val="900"/>
              </a:spcBef>
              <a:spcAft>
                <a:spcPts val="0"/>
              </a:spcAft>
              <a:buNone/>
            </a:pPr>
            <a:r>
              <a:rPr b="1" lang="en-US" sz="2000">
                <a:solidFill>
                  <a:schemeClr val="dk1"/>
                </a:solidFill>
                <a:latin typeface="Calibri"/>
                <a:ea typeface="Calibri"/>
                <a:cs typeface="Calibri"/>
                <a:sym typeface="Calibri"/>
              </a:rPr>
              <a:t>Ej: Conector fluvial _ Río Sequillo</a:t>
            </a:r>
            <a:endParaRPr b="1" sz="2000">
              <a:solidFill>
                <a:schemeClr val="dk1"/>
              </a:solidFill>
              <a:latin typeface="Calibri"/>
              <a:ea typeface="Calibri"/>
              <a:cs typeface="Calibri"/>
              <a:sym typeface="Calibri"/>
            </a:endParaRPr>
          </a:p>
          <a:p>
            <a:pPr indent="0" lvl="0" marL="0" marR="0" rtl="0" algn="l">
              <a:lnSpc>
                <a:spcPct val="100000"/>
              </a:lnSpc>
              <a:spcBef>
                <a:spcPts val="900"/>
              </a:spcBef>
              <a:spcAft>
                <a:spcPts val="0"/>
              </a:spcAft>
              <a:buNone/>
            </a:pPr>
            <a:r>
              <a:rPr b="0" i="0" lang="en-US" sz="2700" u="none" cap="none" strike="noStrike">
                <a:solidFill>
                  <a:srgbClr val="2F5496"/>
                </a:solidFill>
                <a:latin typeface="Arial"/>
                <a:ea typeface="Arial"/>
                <a:cs typeface="Arial"/>
                <a:sym typeface="Arial"/>
              </a:rPr>
              <a:t>	</a:t>
            </a:r>
            <a:endParaRPr sz="2100"/>
          </a:p>
        </p:txBody>
      </p:sp>
      <p:pic>
        <p:nvPicPr>
          <p:cNvPr id="911" name="Google Shape;911;p55"/>
          <p:cNvPicPr preferRelativeResize="0"/>
          <p:nvPr/>
        </p:nvPicPr>
        <p:blipFill>
          <a:blip r:embed="rId10">
            <a:alphaModFix/>
          </a:blip>
          <a:stretch>
            <a:fillRect/>
          </a:stretch>
        </p:blipFill>
        <p:spPr>
          <a:xfrm>
            <a:off x="8198778" y="2722088"/>
            <a:ext cx="4748283" cy="6669071"/>
          </a:xfrm>
          <a:prstGeom prst="rect">
            <a:avLst/>
          </a:prstGeom>
          <a:noFill/>
          <a:ln>
            <a:noFill/>
          </a:ln>
        </p:spPr>
      </p:pic>
      <p:pic>
        <p:nvPicPr>
          <p:cNvPr id="912" name="Google Shape;912;p55"/>
          <p:cNvPicPr preferRelativeResize="0"/>
          <p:nvPr/>
        </p:nvPicPr>
        <p:blipFill>
          <a:blip r:embed="rId11">
            <a:alphaModFix/>
          </a:blip>
          <a:stretch>
            <a:fillRect/>
          </a:stretch>
        </p:blipFill>
        <p:spPr>
          <a:xfrm>
            <a:off x="13099461" y="2722088"/>
            <a:ext cx="4744841" cy="666907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descr="Un muelle sobre el agua&#10;&#10;Descripción generada automáticamente" id="917" name="Google Shape;917;p56"/>
          <p:cNvPicPr preferRelativeResize="0"/>
          <p:nvPr/>
        </p:nvPicPr>
        <p:blipFill rotWithShape="1">
          <a:blip r:embed="rId3">
            <a:alphaModFix amt="50000"/>
          </a:blip>
          <a:srcRect b="0" l="0" r="0" t="0"/>
          <a:stretch/>
        </p:blipFill>
        <p:spPr>
          <a:xfrm>
            <a:off x="0" y="-61426"/>
            <a:ext cx="18288000" cy="14630400"/>
          </a:xfrm>
          <a:prstGeom prst="rect">
            <a:avLst/>
          </a:prstGeom>
          <a:noFill/>
          <a:ln>
            <a:noFill/>
          </a:ln>
        </p:spPr>
      </p:pic>
      <p:sp>
        <p:nvSpPr>
          <p:cNvPr id="918" name="Google Shape;918;p56"/>
          <p:cNvSpPr txBox="1"/>
          <p:nvPr/>
        </p:nvSpPr>
        <p:spPr>
          <a:xfrm>
            <a:off x="4389255" y="2793711"/>
            <a:ext cx="1109400" cy="59106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Clr>
                <a:srgbClr val="000000"/>
              </a:buClr>
              <a:buSzPts val="37500"/>
              <a:buFont typeface="Arial"/>
              <a:buNone/>
            </a:pPr>
            <a:r>
              <a:rPr b="0" i="0" lang="en-US" sz="37500" u="none" cap="none" strike="noStrike">
                <a:solidFill>
                  <a:srgbClr val="204795"/>
                </a:solidFill>
                <a:latin typeface="Calibri"/>
                <a:ea typeface="Calibri"/>
                <a:cs typeface="Calibri"/>
                <a:sym typeface="Calibri"/>
              </a:rPr>
              <a:t>5</a:t>
            </a:r>
            <a:endParaRPr b="0" i="0" sz="2100" u="none" cap="none" strike="noStrike">
              <a:solidFill>
                <a:srgbClr val="204795"/>
              </a:solidFill>
              <a:latin typeface="Arial"/>
              <a:ea typeface="Arial"/>
              <a:cs typeface="Arial"/>
              <a:sym typeface="Arial"/>
            </a:endParaRPr>
          </a:p>
        </p:txBody>
      </p:sp>
      <p:sp>
        <p:nvSpPr>
          <p:cNvPr id="919" name="Google Shape;919;p56"/>
          <p:cNvSpPr/>
          <p:nvPr/>
        </p:nvSpPr>
        <p:spPr>
          <a:xfrm>
            <a:off x="7474645" y="3429000"/>
            <a:ext cx="9737700" cy="2908500"/>
          </a:xfrm>
          <a:prstGeom prst="rect">
            <a:avLst/>
          </a:prstGeom>
          <a:noFill/>
          <a:ln>
            <a:noFill/>
          </a:ln>
        </p:spPr>
        <p:txBody>
          <a:bodyPr anchorCtr="0" anchor="t"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9000"/>
              <a:buFont typeface="Arial"/>
              <a:buNone/>
            </a:pPr>
            <a:br>
              <a:rPr b="1" i="0" lang="en-US" sz="6100" u="none" cap="none" strike="noStrike">
                <a:solidFill>
                  <a:srgbClr val="204795"/>
                </a:solidFill>
                <a:latin typeface="Libre Franklin Medium"/>
                <a:ea typeface="Libre Franklin Medium"/>
                <a:cs typeface="Libre Franklin Medium"/>
                <a:sym typeface="Libre Franklin Medium"/>
              </a:rPr>
            </a:br>
            <a:r>
              <a:rPr b="1" lang="en-US" sz="6100">
                <a:solidFill>
                  <a:srgbClr val="204795"/>
                </a:solidFill>
                <a:latin typeface="Calibri"/>
                <a:ea typeface="Calibri"/>
                <a:cs typeface="Calibri"/>
                <a:sym typeface="Calibri"/>
              </a:rPr>
              <a:t>Identificación de las medidas de adaptación al riesgo de inundaciones</a:t>
            </a:r>
            <a:endParaRPr b="1" i="0" sz="6100" u="none" cap="none" strike="noStrike">
              <a:solidFill>
                <a:srgbClr val="204795"/>
              </a:solidFill>
              <a:latin typeface="Calibri"/>
              <a:ea typeface="Calibri"/>
              <a:cs typeface="Calibri"/>
              <a:sym typeface="Calibri"/>
            </a:endParaRPr>
          </a:p>
        </p:txBody>
      </p:sp>
      <p:grpSp>
        <p:nvGrpSpPr>
          <p:cNvPr id="920" name="Google Shape;920;p56"/>
          <p:cNvGrpSpPr/>
          <p:nvPr/>
        </p:nvGrpSpPr>
        <p:grpSpPr>
          <a:xfrm>
            <a:off x="-113155" y="9481683"/>
            <a:ext cx="18514316" cy="805317"/>
            <a:chOff x="0" y="6362372"/>
            <a:chExt cx="12342878" cy="536878"/>
          </a:xfrm>
        </p:grpSpPr>
        <p:sp>
          <p:nvSpPr>
            <p:cNvPr id="921" name="Google Shape;921;p56"/>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922" name="Google Shape;922;p56"/>
            <p:cNvPicPr preferRelativeResize="0"/>
            <p:nvPr/>
          </p:nvPicPr>
          <p:blipFill rotWithShape="1">
            <a:blip r:embed="rId4">
              <a:alphaModFix/>
            </a:blip>
            <a:srcRect b="0" l="0" r="0" t="0"/>
            <a:stretch/>
          </p:blipFill>
          <p:spPr>
            <a:xfrm>
              <a:off x="228600" y="6365677"/>
              <a:ext cx="680350" cy="471810"/>
            </a:xfrm>
            <a:prstGeom prst="rect">
              <a:avLst/>
            </a:prstGeom>
            <a:noFill/>
            <a:ln>
              <a:noFill/>
            </a:ln>
          </p:spPr>
        </p:pic>
        <p:pic>
          <p:nvPicPr>
            <p:cNvPr id="923" name="Google Shape;923;p56"/>
            <p:cNvPicPr preferRelativeResize="0"/>
            <p:nvPr/>
          </p:nvPicPr>
          <p:blipFill rotWithShape="1">
            <a:blip r:embed="rId5">
              <a:alphaModFix/>
            </a:blip>
            <a:srcRect b="0" l="0" r="0" t="0"/>
            <a:stretch/>
          </p:blipFill>
          <p:spPr>
            <a:xfrm>
              <a:off x="1121899" y="6399549"/>
              <a:ext cx="791071" cy="469593"/>
            </a:xfrm>
            <a:prstGeom prst="rect">
              <a:avLst/>
            </a:prstGeom>
            <a:noFill/>
            <a:ln>
              <a:noFill/>
            </a:ln>
          </p:spPr>
        </p:pic>
        <p:pic>
          <p:nvPicPr>
            <p:cNvPr id="924" name="Google Shape;924;p56"/>
            <p:cNvPicPr preferRelativeResize="0"/>
            <p:nvPr/>
          </p:nvPicPr>
          <p:blipFill rotWithShape="1">
            <a:blip r:embed="rId6">
              <a:alphaModFix/>
            </a:blip>
            <a:srcRect b="0" l="0" r="0" t="0"/>
            <a:stretch/>
          </p:blipFill>
          <p:spPr>
            <a:xfrm>
              <a:off x="2022020" y="6416974"/>
              <a:ext cx="1001218" cy="420511"/>
            </a:xfrm>
            <a:prstGeom prst="rect">
              <a:avLst/>
            </a:prstGeom>
            <a:noFill/>
            <a:ln>
              <a:noFill/>
            </a:ln>
          </p:spPr>
        </p:pic>
        <p:pic>
          <p:nvPicPr>
            <p:cNvPr id="925" name="Google Shape;925;p56"/>
            <p:cNvPicPr preferRelativeResize="0"/>
            <p:nvPr/>
          </p:nvPicPr>
          <p:blipFill rotWithShape="1">
            <a:blip r:embed="rId7">
              <a:alphaModFix/>
            </a:blip>
            <a:srcRect b="0" l="0" r="0" t="0"/>
            <a:stretch/>
          </p:blipFill>
          <p:spPr>
            <a:xfrm>
              <a:off x="3087399" y="6416974"/>
              <a:ext cx="677281" cy="408416"/>
            </a:xfrm>
            <a:prstGeom prst="rect">
              <a:avLst/>
            </a:prstGeom>
            <a:noFill/>
            <a:ln>
              <a:noFill/>
            </a:ln>
          </p:spPr>
        </p:pic>
        <p:pic>
          <p:nvPicPr>
            <p:cNvPr id="926" name="Google Shape;926;p56"/>
            <p:cNvPicPr preferRelativeResize="0"/>
            <p:nvPr/>
          </p:nvPicPr>
          <p:blipFill rotWithShape="1">
            <a:blip r:embed="rId8">
              <a:alphaModFix/>
            </a:blip>
            <a:srcRect b="0" l="0" r="7561" t="0"/>
            <a:stretch/>
          </p:blipFill>
          <p:spPr>
            <a:xfrm>
              <a:off x="4293354" y="6362372"/>
              <a:ext cx="8049523" cy="529716"/>
            </a:xfrm>
            <a:prstGeom prst="rect">
              <a:avLst/>
            </a:prstGeom>
            <a:noFill/>
            <a:ln>
              <a:noFill/>
            </a:ln>
          </p:spPr>
        </p:pic>
      </p:grpSp>
      <p:pic>
        <p:nvPicPr>
          <p:cNvPr id="927" name="Google Shape;927;p56"/>
          <p:cNvPicPr preferRelativeResize="0"/>
          <p:nvPr/>
        </p:nvPicPr>
        <p:blipFill rotWithShape="1">
          <a:blip r:embed="rId9">
            <a:alphaModFix/>
          </a:blip>
          <a:srcRect b="0" l="0" r="0" t="0"/>
          <a:stretch/>
        </p:blipFill>
        <p:spPr>
          <a:xfrm>
            <a:off x="3" y="-61425"/>
            <a:ext cx="1747575" cy="1517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p57"/>
          <p:cNvPicPr preferRelativeResize="0"/>
          <p:nvPr/>
        </p:nvPicPr>
        <p:blipFill rotWithShape="1">
          <a:blip r:embed="rId3">
            <a:alphaModFix/>
          </a:blip>
          <a:srcRect b="0" l="0" r="0" t="0"/>
          <a:stretch/>
        </p:blipFill>
        <p:spPr>
          <a:xfrm>
            <a:off x="12255471" y="5459934"/>
            <a:ext cx="2298120" cy="1593701"/>
          </a:xfrm>
          <a:prstGeom prst="rect">
            <a:avLst/>
          </a:prstGeom>
          <a:noFill/>
          <a:ln>
            <a:noFill/>
          </a:ln>
        </p:spPr>
      </p:pic>
      <p:pic>
        <p:nvPicPr>
          <p:cNvPr id="933" name="Google Shape;933;p57"/>
          <p:cNvPicPr preferRelativeResize="0"/>
          <p:nvPr/>
        </p:nvPicPr>
        <p:blipFill rotWithShape="1">
          <a:blip r:embed="rId4">
            <a:alphaModFix/>
          </a:blip>
          <a:srcRect b="26062" l="6078" r="7636" t="22030"/>
          <a:stretch/>
        </p:blipFill>
        <p:spPr>
          <a:xfrm>
            <a:off x="3734409" y="5638603"/>
            <a:ext cx="2248397" cy="1352607"/>
          </a:xfrm>
          <a:prstGeom prst="rect">
            <a:avLst/>
          </a:prstGeom>
          <a:noFill/>
          <a:ln>
            <a:noFill/>
          </a:ln>
        </p:spPr>
      </p:pic>
      <p:pic>
        <p:nvPicPr>
          <p:cNvPr id="934" name="Google Shape;934;p57"/>
          <p:cNvPicPr preferRelativeResize="0"/>
          <p:nvPr/>
        </p:nvPicPr>
        <p:blipFill rotWithShape="1">
          <a:blip r:embed="rId5">
            <a:alphaModFix/>
          </a:blip>
          <a:srcRect b="8459" l="16080" r="14499" t="0"/>
          <a:stretch/>
        </p:blipFill>
        <p:spPr>
          <a:xfrm>
            <a:off x="9613119" y="5576178"/>
            <a:ext cx="2205822" cy="1477457"/>
          </a:xfrm>
          <a:prstGeom prst="rect">
            <a:avLst/>
          </a:prstGeom>
          <a:noFill/>
          <a:ln>
            <a:noFill/>
          </a:ln>
        </p:spPr>
      </p:pic>
      <p:pic>
        <p:nvPicPr>
          <p:cNvPr id="935" name="Google Shape;935;p57"/>
          <p:cNvPicPr preferRelativeResize="0"/>
          <p:nvPr/>
        </p:nvPicPr>
        <p:blipFill rotWithShape="1">
          <a:blip r:embed="rId6">
            <a:alphaModFix/>
          </a:blip>
          <a:srcRect b="4803" l="0" r="0" t="4936"/>
          <a:stretch/>
        </p:blipFill>
        <p:spPr>
          <a:xfrm>
            <a:off x="6420344" y="5946357"/>
            <a:ext cx="2756244" cy="1044853"/>
          </a:xfrm>
          <a:prstGeom prst="rect">
            <a:avLst/>
          </a:prstGeom>
          <a:noFill/>
          <a:ln>
            <a:noFill/>
          </a:ln>
        </p:spPr>
      </p:pic>
      <p:pic>
        <p:nvPicPr>
          <p:cNvPr id="936" name="Google Shape;936;p57"/>
          <p:cNvPicPr preferRelativeResize="0"/>
          <p:nvPr/>
        </p:nvPicPr>
        <p:blipFill rotWithShape="1">
          <a:blip r:embed="rId7">
            <a:alphaModFix/>
          </a:blip>
          <a:srcRect b="0" l="0" r="0" t="0"/>
          <a:stretch/>
        </p:blipFill>
        <p:spPr>
          <a:xfrm>
            <a:off x="7542532" y="1942085"/>
            <a:ext cx="3268112" cy="2210061"/>
          </a:xfrm>
          <a:prstGeom prst="rect">
            <a:avLst/>
          </a:prstGeom>
          <a:noFill/>
          <a:ln>
            <a:noFill/>
          </a:ln>
        </p:spPr>
      </p:pic>
      <p:pic>
        <p:nvPicPr>
          <p:cNvPr id="937" name="Google Shape;937;p57"/>
          <p:cNvPicPr preferRelativeResize="0"/>
          <p:nvPr/>
        </p:nvPicPr>
        <p:blipFill rotWithShape="1">
          <a:blip r:embed="rId8">
            <a:alphaModFix/>
          </a:blip>
          <a:srcRect b="25654" l="11417" r="7818" t="28844"/>
          <a:stretch/>
        </p:blipFill>
        <p:spPr>
          <a:xfrm>
            <a:off x="5157815" y="7984300"/>
            <a:ext cx="2604334" cy="1044850"/>
          </a:xfrm>
          <a:prstGeom prst="rect">
            <a:avLst/>
          </a:prstGeom>
          <a:noFill/>
          <a:ln>
            <a:noFill/>
          </a:ln>
        </p:spPr>
      </p:pic>
      <p:sp>
        <p:nvSpPr>
          <p:cNvPr id="938" name="Google Shape;938;p57"/>
          <p:cNvSpPr txBox="1"/>
          <p:nvPr/>
        </p:nvSpPr>
        <p:spPr>
          <a:xfrm>
            <a:off x="5913693" y="4612289"/>
            <a:ext cx="6460615" cy="75564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999"/>
              <a:buFont typeface="Arial"/>
              <a:buNone/>
            </a:pPr>
            <a:r>
              <a:rPr b="0" i="0" lang="en-US" sz="4999" u="none" cap="none" strike="noStrike">
                <a:solidFill>
                  <a:srgbClr val="000000"/>
                </a:solidFill>
                <a:latin typeface="Arial"/>
                <a:ea typeface="Arial"/>
                <a:cs typeface="Arial"/>
                <a:sym typeface="Arial"/>
              </a:rPr>
              <a:t>Equipo </a:t>
            </a:r>
            <a:endParaRPr b="0" i="0" sz="1400" u="none" cap="none" strike="noStrike">
              <a:solidFill>
                <a:srgbClr val="000000"/>
              </a:solidFill>
              <a:latin typeface="Arial"/>
              <a:ea typeface="Arial"/>
              <a:cs typeface="Arial"/>
              <a:sym typeface="Arial"/>
            </a:endParaRPr>
          </a:p>
        </p:txBody>
      </p:sp>
      <p:sp>
        <p:nvSpPr>
          <p:cNvPr id="939" name="Google Shape;939;p57"/>
          <p:cNvSpPr txBox="1"/>
          <p:nvPr/>
        </p:nvSpPr>
        <p:spPr>
          <a:xfrm>
            <a:off x="5913693" y="966957"/>
            <a:ext cx="6460615" cy="75564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999"/>
              <a:buFont typeface="Arial"/>
              <a:buNone/>
            </a:pPr>
            <a:r>
              <a:rPr b="0" i="0" lang="en-US" sz="4999" u="none" cap="none" strike="noStrike">
                <a:solidFill>
                  <a:srgbClr val="000000"/>
                </a:solidFill>
                <a:latin typeface="Arial"/>
                <a:ea typeface="Arial"/>
                <a:cs typeface="Arial"/>
                <a:sym typeface="Arial"/>
              </a:rPr>
              <a:t>Financiado </a:t>
            </a:r>
            <a:endParaRPr b="0" i="0" sz="1400" u="none" cap="none" strike="noStrike">
              <a:solidFill>
                <a:srgbClr val="000000"/>
              </a:solidFill>
              <a:latin typeface="Arial"/>
              <a:ea typeface="Arial"/>
              <a:cs typeface="Arial"/>
              <a:sym typeface="Arial"/>
            </a:endParaRPr>
          </a:p>
        </p:txBody>
      </p:sp>
      <p:sp>
        <p:nvSpPr>
          <p:cNvPr id="940" name="Google Shape;940;p57"/>
          <p:cNvSpPr txBox="1"/>
          <p:nvPr/>
        </p:nvSpPr>
        <p:spPr>
          <a:xfrm>
            <a:off x="8347599" y="7677725"/>
            <a:ext cx="6206100" cy="1353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890"/>
              <a:buFont typeface="Arial"/>
              <a:buNone/>
            </a:pPr>
            <a:r>
              <a:rPr b="1" i="0" lang="en-US" sz="1890" u="none" cap="none" strike="noStrike">
                <a:solidFill>
                  <a:srgbClr val="000000"/>
                </a:solidFill>
                <a:latin typeface="Arial"/>
                <a:ea typeface="Arial"/>
                <a:cs typeface="Arial"/>
                <a:sym typeface="Arial"/>
              </a:rPr>
              <a:t>Más información:    </a:t>
            </a:r>
            <a:r>
              <a:rPr b="0" i="0" lang="en-US" sz="189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20091"/>
              </a:lnSpc>
              <a:spcBef>
                <a:spcPts val="0"/>
              </a:spcBef>
              <a:spcAft>
                <a:spcPts val="0"/>
              </a:spcAft>
              <a:buClr>
                <a:schemeClr val="dk1"/>
              </a:buClr>
              <a:buSzPts val="1970"/>
              <a:buFont typeface="Arial"/>
              <a:buNone/>
            </a:pPr>
            <a:r>
              <a:rPr b="1" i="0" lang="en-US" sz="1970" u="none" cap="none" strike="noStrike">
                <a:solidFill>
                  <a:schemeClr val="dk1"/>
                </a:solidFill>
                <a:latin typeface="Arial"/>
                <a:ea typeface="Arial"/>
                <a:cs typeface="Arial"/>
                <a:sym typeface="Arial"/>
              </a:rPr>
              <a:t>Espacio Municipal Riosecoworking </a:t>
            </a:r>
            <a:endParaRPr b="1" i="0" sz="189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90"/>
              <a:buFont typeface="Arial"/>
              <a:buNone/>
            </a:pPr>
            <a:r>
              <a:rPr b="0" i="0" lang="en-US" sz="1890" u="none" cap="none" strike="noStrike">
                <a:solidFill>
                  <a:srgbClr val="000000"/>
                </a:solidFill>
                <a:latin typeface="Arial"/>
                <a:ea typeface="Arial"/>
                <a:cs typeface="Arial"/>
                <a:sym typeface="Arial"/>
              </a:rPr>
              <a:t>hub@medinaderioseco.org · Tel: 661060528</a:t>
            </a:r>
            <a:endParaRPr b="0" i="0" sz="14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90"/>
              <a:buFont typeface="Arial"/>
              <a:buNone/>
            </a:pPr>
            <a:r>
              <a:rPr b="0" i="0" lang="en-US" sz="1890" u="none" cap="none" strike="noStrike">
                <a:solidFill>
                  <a:srgbClr val="000000"/>
                </a:solidFill>
                <a:latin typeface="Arial"/>
                <a:ea typeface="Arial"/>
                <a:cs typeface="Arial"/>
                <a:sym typeface="Arial"/>
              </a:rPr>
              <a:t>Martes 9 a 15 h ·  jueves 9 a 15 y 16 a 19 h.</a:t>
            </a:r>
            <a:endParaRPr b="0" i="0" sz="1400" u="none" cap="none" strike="noStrike">
              <a:solidFill>
                <a:srgbClr val="000000"/>
              </a:solidFill>
              <a:latin typeface="Arial"/>
              <a:ea typeface="Arial"/>
              <a:cs typeface="Arial"/>
              <a:sym typeface="Arial"/>
            </a:endParaRPr>
          </a:p>
        </p:txBody>
      </p:sp>
      <p:pic>
        <p:nvPicPr>
          <p:cNvPr id="941" name="Google Shape;941;p57"/>
          <p:cNvPicPr preferRelativeResize="0"/>
          <p:nvPr/>
        </p:nvPicPr>
        <p:blipFill rotWithShape="1">
          <a:blip r:embed="rId9">
            <a:alphaModFix/>
          </a:blip>
          <a:srcRect b="0" l="0" r="0" t="0"/>
          <a:stretch/>
        </p:blipFill>
        <p:spPr>
          <a:xfrm>
            <a:off x="0" y="9548515"/>
            <a:ext cx="1020525" cy="707714"/>
          </a:xfrm>
          <a:prstGeom prst="rect">
            <a:avLst/>
          </a:prstGeom>
          <a:noFill/>
          <a:ln>
            <a:noFill/>
          </a:ln>
        </p:spPr>
      </p:pic>
      <p:pic>
        <p:nvPicPr>
          <p:cNvPr id="942" name="Google Shape;942;p57"/>
          <p:cNvPicPr preferRelativeResize="0"/>
          <p:nvPr/>
        </p:nvPicPr>
        <p:blipFill rotWithShape="1">
          <a:blip r:embed="rId10">
            <a:alphaModFix/>
          </a:blip>
          <a:srcRect b="0" l="0" r="0" t="0"/>
          <a:stretch/>
        </p:blipFill>
        <p:spPr>
          <a:xfrm>
            <a:off x="1328249" y="9523198"/>
            <a:ext cx="1186606" cy="704389"/>
          </a:xfrm>
          <a:prstGeom prst="rect">
            <a:avLst/>
          </a:prstGeom>
          <a:noFill/>
          <a:ln>
            <a:noFill/>
          </a:ln>
        </p:spPr>
      </p:pic>
      <p:pic>
        <p:nvPicPr>
          <p:cNvPr id="943" name="Google Shape;943;p57"/>
          <p:cNvPicPr preferRelativeResize="0"/>
          <p:nvPr/>
        </p:nvPicPr>
        <p:blipFill rotWithShape="1">
          <a:blip r:embed="rId11">
            <a:alphaModFix/>
          </a:blip>
          <a:srcRect b="0" l="0" r="0" t="0"/>
          <a:stretch/>
        </p:blipFill>
        <p:spPr>
          <a:xfrm>
            <a:off x="2690130" y="9625461"/>
            <a:ext cx="1501827" cy="630767"/>
          </a:xfrm>
          <a:prstGeom prst="rect">
            <a:avLst/>
          </a:prstGeom>
          <a:noFill/>
          <a:ln>
            <a:noFill/>
          </a:ln>
        </p:spPr>
      </p:pic>
      <p:pic>
        <p:nvPicPr>
          <p:cNvPr id="944" name="Google Shape;944;p57"/>
          <p:cNvPicPr preferRelativeResize="0"/>
          <p:nvPr/>
        </p:nvPicPr>
        <p:blipFill rotWithShape="1">
          <a:blip r:embed="rId12">
            <a:alphaModFix/>
          </a:blip>
          <a:srcRect b="0" l="0" r="0" t="0"/>
          <a:stretch/>
        </p:blipFill>
        <p:spPr>
          <a:xfrm>
            <a:off x="4288199" y="9625461"/>
            <a:ext cx="1015920" cy="612625"/>
          </a:xfrm>
          <a:prstGeom prst="rect">
            <a:avLst/>
          </a:prstGeom>
          <a:noFill/>
          <a:ln>
            <a:noFill/>
          </a:ln>
        </p:spPr>
      </p:pic>
      <p:pic>
        <p:nvPicPr>
          <p:cNvPr id="945" name="Google Shape;945;p57"/>
          <p:cNvPicPr preferRelativeResize="0"/>
          <p:nvPr/>
        </p:nvPicPr>
        <p:blipFill rotWithShape="1">
          <a:blip r:embed="rId13">
            <a:alphaModFix/>
          </a:blip>
          <a:srcRect b="0" l="0" r="7556" t="0"/>
          <a:stretch/>
        </p:blipFill>
        <p:spPr>
          <a:xfrm>
            <a:off x="6213719" y="9492426"/>
            <a:ext cx="12074281" cy="794574"/>
          </a:xfrm>
          <a:prstGeom prst="rect">
            <a:avLst/>
          </a:prstGeom>
          <a:noFill/>
          <a:ln>
            <a:noFill/>
          </a:ln>
        </p:spPr>
      </p:pic>
      <p:pic>
        <p:nvPicPr>
          <p:cNvPr id="946" name="Google Shape;946;p57"/>
          <p:cNvPicPr preferRelativeResize="0"/>
          <p:nvPr/>
        </p:nvPicPr>
        <p:blipFill rotWithShape="1">
          <a:blip r:embed="rId14">
            <a:alphaModFix/>
          </a:blip>
          <a:srcRect b="85191" l="0" r="84337" t="0"/>
          <a:stretch/>
        </p:blipFill>
        <p:spPr>
          <a:xfrm>
            <a:off x="0" y="0"/>
            <a:ext cx="2904500" cy="193391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descr="https://www.vercastillayleon.com/wp-content/uploads/2021/01/Medina-de-Rioseco.-La-Rua.jpg" id="951" name="Google Shape;951;p58"/>
          <p:cNvPicPr preferRelativeResize="0"/>
          <p:nvPr/>
        </p:nvPicPr>
        <p:blipFill rotWithShape="1">
          <a:blip r:embed="rId3">
            <a:alphaModFix amt="50000"/>
          </a:blip>
          <a:srcRect b="15476" l="0" r="0" t="0"/>
          <a:stretch/>
        </p:blipFill>
        <p:spPr>
          <a:xfrm>
            <a:off x="2285" y="0"/>
            <a:ext cx="18283431" cy="10276765"/>
          </a:xfrm>
          <a:prstGeom prst="rect">
            <a:avLst/>
          </a:prstGeom>
          <a:noFill/>
          <a:ln>
            <a:noFill/>
          </a:ln>
        </p:spPr>
      </p:pic>
      <p:sp>
        <p:nvSpPr>
          <p:cNvPr id="952" name="Google Shape;952;p58"/>
          <p:cNvSpPr/>
          <p:nvPr/>
        </p:nvSpPr>
        <p:spPr>
          <a:xfrm>
            <a:off x="2286" y="0"/>
            <a:ext cx="18283500" cy="10287000"/>
          </a:xfrm>
          <a:prstGeom prst="rect">
            <a:avLst/>
          </a:prstGeom>
          <a:no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Calibri"/>
              <a:ea typeface="Calibri"/>
              <a:cs typeface="Calibri"/>
              <a:sym typeface="Calibri"/>
            </a:endParaRPr>
          </a:p>
        </p:txBody>
      </p:sp>
      <p:sp>
        <p:nvSpPr>
          <p:cNvPr id="953" name="Google Shape;953;p58"/>
          <p:cNvSpPr/>
          <p:nvPr/>
        </p:nvSpPr>
        <p:spPr>
          <a:xfrm>
            <a:off x="5661280" y="3379655"/>
            <a:ext cx="8935200" cy="2631600"/>
          </a:xfrm>
          <a:prstGeom prst="rect">
            <a:avLst/>
          </a:prstGeom>
          <a:noFill/>
          <a:ln>
            <a:noFill/>
          </a:ln>
        </p:spPr>
        <p:txBody>
          <a:bodyPr anchorCtr="0" anchor="t"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8100"/>
              <a:buFont typeface="Arial"/>
              <a:buNone/>
            </a:pPr>
            <a:br>
              <a:rPr b="1" i="0" lang="en-US" sz="8100" u="none" cap="none" strike="noStrike">
                <a:solidFill>
                  <a:srgbClr val="204795"/>
                </a:solidFill>
                <a:latin typeface="Libre Franklin Medium"/>
                <a:ea typeface="Libre Franklin Medium"/>
                <a:cs typeface="Libre Franklin Medium"/>
                <a:sym typeface="Libre Franklin Medium"/>
              </a:rPr>
            </a:br>
            <a:r>
              <a:rPr b="1" i="0" lang="en-US" sz="8100" u="none" cap="none" strike="noStrike">
                <a:solidFill>
                  <a:srgbClr val="204795"/>
                </a:solidFill>
                <a:latin typeface="Libre Franklin Medium"/>
                <a:ea typeface="Libre Franklin Medium"/>
                <a:cs typeface="Libre Franklin Medium"/>
                <a:sym typeface="Libre Franklin Medium"/>
              </a:rPr>
              <a:t>Muchas gracias</a:t>
            </a:r>
            <a:endParaRPr b="1" i="0" sz="6000" u="none" cap="none" strike="noStrike">
              <a:solidFill>
                <a:srgbClr val="204795"/>
              </a:solidFill>
              <a:latin typeface="Calibri"/>
              <a:ea typeface="Calibri"/>
              <a:cs typeface="Calibri"/>
              <a:sym typeface="Calibri"/>
            </a:endParaRPr>
          </a:p>
        </p:txBody>
      </p:sp>
      <p:sp>
        <p:nvSpPr>
          <p:cNvPr id="954" name="Google Shape;954;p58"/>
          <p:cNvSpPr txBox="1"/>
          <p:nvPr/>
        </p:nvSpPr>
        <p:spPr>
          <a:xfrm rot="-5400000">
            <a:off x="16202729" y="7572743"/>
            <a:ext cx="3213900" cy="5079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204795"/>
                </a:solidFill>
                <a:latin typeface="Calibri"/>
                <a:ea typeface="Calibri"/>
                <a:cs typeface="Calibri"/>
                <a:sym typeface="Calibri"/>
              </a:rPr>
              <a:t>Medina de Rioseco</a:t>
            </a:r>
            <a:endParaRPr b="0" i="0" sz="2400" u="none" cap="none" strike="noStrike">
              <a:solidFill>
                <a:srgbClr val="204795"/>
              </a:solidFill>
              <a:latin typeface="Calibri"/>
              <a:ea typeface="Calibri"/>
              <a:cs typeface="Calibri"/>
              <a:sym typeface="Calibri"/>
            </a:endParaRPr>
          </a:p>
        </p:txBody>
      </p:sp>
      <p:sp>
        <p:nvSpPr>
          <p:cNvPr id="955" name="Google Shape;955;p58"/>
          <p:cNvSpPr txBox="1"/>
          <p:nvPr/>
        </p:nvSpPr>
        <p:spPr>
          <a:xfrm>
            <a:off x="4469007" y="6219734"/>
            <a:ext cx="12333300" cy="649500"/>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rgbClr val="153451"/>
              </a:buClr>
              <a:buSzPts val="3000"/>
              <a:buFont typeface="Arial"/>
              <a:buNone/>
            </a:pPr>
            <a:r>
              <a:rPr b="1" i="0" lang="en-US" sz="3000" u="none" cap="none" strike="noStrike">
                <a:solidFill>
                  <a:srgbClr val="204795"/>
                </a:solidFill>
                <a:latin typeface="Calibri"/>
                <a:ea typeface="Calibri"/>
                <a:cs typeface="Calibri"/>
                <a:sym typeface="Calibri"/>
              </a:rPr>
              <a:t>Restauración e integración del ecosistema fluvial del río Sequillo a su paso por el Conjunto Histórico de Medina de Rioseco</a:t>
            </a:r>
            <a:endParaRPr b="0" i="0" sz="2100" u="none" cap="none" strike="noStrike">
              <a:solidFill>
                <a:srgbClr val="204795"/>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4200"/>
              <a:buFont typeface="Arial"/>
              <a:buNone/>
            </a:pPr>
            <a:r>
              <a:t/>
            </a:r>
            <a:endParaRPr b="1" i="0" sz="4200" u="none" cap="none" strike="noStrike">
              <a:solidFill>
                <a:srgbClr val="15345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200"/>
              <a:buFont typeface="Arial"/>
              <a:buNone/>
            </a:pPr>
            <a:r>
              <a:t/>
            </a:r>
            <a:endParaRPr b="1" i="0" sz="4200" u="none" cap="none" strike="noStrike">
              <a:solidFill>
                <a:srgbClr val="153451"/>
              </a:solidFill>
              <a:latin typeface="Calibri"/>
              <a:ea typeface="Calibri"/>
              <a:cs typeface="Calibri"/>
              <a:sym typeface="Calibri"/>
            </a:endParaRPr>
          </a:p>
        </p:txBody>
      </p:sp>
      <p:grpSp>
        <p:nvGrpSpPr>
          <p:cNvPr id="956" name="Google Shape;956;p58"/>
          <p:cNvGrpSpPr/>
          <p:nvPr/>
        </p:nvGrpSpPr>
        <p:grpSpPr>
          <a:xfrm>
            <a:off x="0" y="9543558"/>
            <a:ext cx="18514316" cy="805317"/>
            <a:chOff x="0" y="6362372"/>
            <a:chExt cx="12342878" cy="536878"/>
          </a:xfrm>
        </p:grpSpPr>
        <p:sp>
          <p:nvSpPr>
            <p:cNvPr id="957" name="Google Shape;957;p58"/>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958" name="Google Shape;958;p58"/>
            <p:cNvPicPr preferRelativeResize="0"/>
            <p:nvPr/>
          </p:nvPicPr>
          <p:blipFill rotWithShape="1">
            <a:blip r:embed="rId4">
              <a:alphaModFix/>
            </a:blip>
            <a:srcRect b="0" l="0" r="0" t="0"/>
            <a:stretch/>
          </p:blipFill>
          <p:spPr>
            <a:xfrm>
              <a:off x="228600" y="6365677"/>
              <a:ext cx="680350" cy="471810"/>
            </a:xfrm>
            <a:prstGeom prst="rect">
              <a:avLst/>
            </a:prstGeom>
            <a:noFill/>
            <a:ln>
              <a:noFill/>
            </a:ln>
          </p:spPr>
        </p:pic>
        <p:pic>
          <p:nvPicPr>
            <p:cNvPr id="959" name="Google Shape;959;p58"/>
            <p:cNvPicPr preferRelativeResize="0"/>
            <p:nvPr/>
          </p:nvPicPr>
          <p:blipFill rotWithShape="1">
            <a:blip r:embed="rId5">
              <a:alphaModFix/>
            </a:blip>
            <a:srcRect b="0" l="0" r="0" t="0"/>
            <a:stretch/>
          </p:blipFill>
          <p:spPr>
            <a:xfrm>
              <a:off x="1121899" y="6399549"/>
              <a:ext cx="791071" cy="469593"/>
            </a:xfrm>
            <a:prstGeom prst="rect">
              <a:avLst/>
            </a:prstGeom>
            <a:noFill/>
            <a:ln>
              <a:noFill/>
            </a:ln>
          </p:spPr>
        </p:pic>
        <p:pic>
          <p:nvPicPr>
            <p:cNvPr id="960" name="Google Shape;960;p58"/>
            <p:cNvPicPr preferRelativeResize="0"/>
            <p:nvPr/>
          </p:nvPicPr>
          <p:blipFill rotWithShape="1">
            <a:blip r:embed="rId6">
              <a:alphaModFix/>
            </a:blip>
            <a:srcRect b="0" l="0" r="0" t="0"/>
            <a:stretch/>
          </p:blipFill>
          <p:spPr>
            <a:xfrm>
              <a:off x="2022020" y="6416974"/>
              <a:ext cx="1001218" cy="420511"/>
            </a:xfrm>
            <a:prstGeom prst="rect">
              <a:avLst/>
            </a:prstGeom>
            <a:noFill/>
            <a:ln>
              <a:noFill/>
            </a:ln>
          </p:spPr>
        </p:pic>
        <p:pic>
          <p:nvPicPr>
            <p:cNvPr id="961" name="Google Shape;961;p58"/>
            <p:cNvPicPr preferRelativeResize="0"/>
            <p:nvPr/>
          </p:nvPicPr>
          <p:blipFill rotWithShape="1">
            <a:blip r:embed="rId7">
              <a:alphaModFix/>
            </a:blip>
            <a:srcRect b="0" l="0" r="0" t="0"/>
            <a:stretch/>
          </p:blipFill>
          <p:spPr>
            <a:xfrm>
              <a:off x="3087399" y="6416974"/>
              <a:ext cx="677281" cy="408416"/>
            </a:xfrm>
            <a:prstGeom prst="rect">
              <a:avLst/>
            </a:prstGeom>
            <a:noFill/>
            <a:ln>
              <a:noFill/>
            </a:ln>
          </p:spPr>
        </p:pic>
        <p:pic>
          <p:nvPicPr>
            <p:cNvPr id="962" name="Google Shape;962;p58"/>
            <p:cNvPicPr preferRelativeResize="0"/>
            <p:nvPr/>
          </p:nvPicPr>
          <p:blipFill rotWithShape="1">
            <a:blip r:embed="rId8">
              <a:alphaModFix/>
            </a:blip>
            <a:srcRect b="0" l="0" r="7561" t="0"/>
            <a:stretch/>
          </p:blipFill>
          <p:spPr>
            <a:xfrm>
              <a:off x="4293354" y="6362372"/>
              <a:ext cx="8049523" cy="529716"/>
            </a:xfrm>
            <a:prstGeom prst="rect">
              <a:avLst/>
            </a:prstGeom>
            <a:noFill/>
            <a:ln>
              <a:noFill/>
            </a:ln>
          </p:spPr>
        </p:pic>
      </p:grpSp>
      <p:pic>
        <p:nvPicPr>
          <p:cNvPr id="963" name="Google Shape;963;p58"/>
          <p:cNvPicPr preferRelativeResize="0"/>
          <p:nvPr/>
        </p:nvPicPr>
        <p:blipFill rotWithShape="1">
          <a:blip r:embed="rId9">
            <a:alphaModFix/>
          </a:blip>
          <a:srcRect b="0" l="0" r="0" t="0"/>
          <a:stretch/>
        </p:blipFill>
        <p:spPr>
          <a:xfrm>
            <a:off x="2721453" y="6011138"/>
            <a:ext cx="1747575" cy="1517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grpSp>
        <p:nvGrpSpPr>
          <p:cNvPr id="147" name="Google Shape;147;p17"/>
          <p:cNvGrpSpPr/>
          <p:nvPr/>
        </p:nvGrpSpPr>
        <p:grpSpPr>
          <a:xfrm>
            <a:off x="0" y="9543558"/>
            <a:ext cx="18514316" cy="805317"/>
            <a:chOff x="0" y="6362372"/>
            <a:chExt cx="12342878" cy="536878"/>
          </a:xfrm>
        </p:grpSpPr>
        <p:sp>
          <p:nvSpPr>
            <p:cNvPr id="148" name="Google Shape;148;p17"/>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149" name="Google Shape;149;p17"/>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150" name="Google Shape;150;p17"/>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151" name="Google Shape;151;p17"/>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152" name="Google Shape;152;p17"/>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153" name="Google Shape;153;p17"/>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154" name="Google Shape;154;p17"/>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155" name="Google Shape;155;p17"/>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156" name="Google Shape;156;p17"/>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157" name="Google Shape;157;p17"/>
          <p:cNvSpPr txBox="1"/>
          <p:nvPr/>
        </p:nvSpPr>
        <p:spPr>
          <a:xfrm>
            <a:off x="3358163" y="444300"/>
            <a:ext cx="16623900" cy="1262100"/>
          </a:xfrm>
          <a:prstGeom prst="rect">
            <a:avLst/>
          </a:prstGeom>
          <a:noFill/>
          <a:ln>
            <a:noFill/>
          </a:ln>
        </p:spPr>
        <p:txBody>
          <a:bodyPr anchorCtr="0" anchor="t" bIns="137150" lIns="137150" spcFirstLastPara="1" rIns="137150" wrap="square" tIns="137150">
            <a:sp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204795"/>
                </a:solidFill>
                <a:latin typeface="Calibri"/>
                <a:ea typeface="Calibri"/>
                <a:cs typeface="Calibri"/>
                <a:sym typeface="Calibri"/>
              </a:rPr>
              <a:t>Equipo Universidad de Valladolid</a:t>
            </a:r>
            <a:endParaRPr b="0" i="0" sz="2100" u="none" cap="none" strike="noStrike">
              <a:solidFill>
                <a:srgbClr val="204795"/>
              </a:solidFill>
              <a:latin typeface="Calibri"/>
              <a:ea typeface="Calibri"/>
              <a:cs typeface="Calibri"/>
              <a:sym typeface="Calibri"/>
            </a:endParaRPr>
          </a:p>
        </p:txBody>
      </p:sp>
      <p:sp>
        <p:nvSpPr>
          <p:cNvPr id="158" name="Google Shape;158;p17"/>
          <p:cNvSpPr txBox="1"/>
          <p:nvPr/>
        </p:nvSpPr>
        <p:spPr>
          <a:xfrm>
            <a:off x="2099270" y="5801825"/>
            <a:ext cx="35853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t/>
            </a:r>
            <a:endParaRPr b="1" i="0" sz="2700" u="none" cap="none" strike="noStrike">
              <a:solidFill>
                <a:schemeClr val="dk1"/>
              </a:solidFill>
              <a:latin typeface="Calibri"/>
              <a:ea typeface="Calibri"/>
              <a:cs typeface="Calibri"/>
              <a:sym typeface="Calibri"/>
            </a:endParaRPr>
          </a:p>
        </p:txBody>
      </p:sp>
      <p:sp>
        <p:nvSpPr>
          <p:cNvPr id="159" name="Google Shape;159;p17"/>
          <p:cNvSpPr txBox="1"/>
          <p:nvPr/>
        </p:nvSpPr>
        <p:spPr>
          <a:xfrm>
            <a:off x="2099270" y="6611982"/>
            <a:ext cx="35853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sp>
        <p:nvSpPr>
          <p:cNvPr id="160" name="Google Shape;160;p17"/>
          <p:cNvSpPr txBox="1"/>
          <p:nvPr/>
        </p:nvSpPr>
        <p:spPr>
          <a:xfrm>
            <a:off x="753075" y="6014775"/>
            <a:ext cx="4095000" cy="10929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2700"/>
              <a:buFont typeface="Arial"/>
              <a:buNone/>
            </a:pPr>
            <a:r>
              <a:rPr b="1" i="0" lang="en-US" sz="2700" u="none" cap="none" strike="noStrike">
                <a:solidFill>
                  <a:schemeClr val="dk1"/>
                </a:solidFill>
                <a:latin typeface="Calibri"/>
                <a:ea typeface="Calibri"/>
                <a:cs typeface="Calibri"/>
                <a:sym typeface="Calibri"/>
              </a:rPr>
              <a:t>M. Rosario del Caz</a:t>
            </a:r>
            <a:endParaRPr b="1"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600"/>
              <a:buFont typeface="Arial"/>
              <a:buNone/>
            </a:pPr>
            <a:r>
              <a:t/>
            </a:r>
            <a:endParaRPr b="1" i="0" sz="2600" u="none" cap="none" strike="noStrike">
              <a:solidFill>
                <a:schemeClr val="dk1"/>
              </a:solidFill>
              <a:latin typeface="Calibri"/>
              <a:ea typeface="Calibri"/>
              <a:cs typeface="Calibri"/>
              <a:sym typeface="Calibri"/>
            </a:endParaRPr>
          </a:p>
        </p:txBody>
      </p:sp>
      <p:sp>
        <p:nvSpPr>
          <p:cNvPr id="161" name="Google Shape;161;p17"/>
          <p:cNvSpPr txBox="1"/>
          <p:nvPr/>
        </p:nvSpPr>
        <p:spPr>
          <a:xfrm>
            <a:off x="-17" y="6450958"/>
            <a:ext cx="5190900" cy="13854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0" i="0" lang="en-US" sz="2400" u="none" cap="none" strike="noStrike">
                <a:solidFill>
                  <a:schemeClr val="dk1"/>
                </a:solidFill>
                <a:latin typeface="Calibri"/>
                <a:ea typeface="Calibri"/>
                <a:cs typeface="Calibri"/>
                <a:sym typeface="Calibri"/>
              </a:rPr>
              <a:t>Arquitecta</a:t>
            </a:r>
            <a:endParaRPr sz="2100"/>
          </a:p>
          <a:p>
            <a:pPr indent="0" lvl="0" marL="0" marR="0" rtl="0" algn="ctr">
              <a:lnSpc>
                <a:spcPct val="100000"/>
              </a:lnSpc>
              <a:spcBef>
                <a:spcPts val="0"/>
              </a:spcBef>
              <a:spcAft>
                <a:spcPts val="0"/>
              </a:spcAft>
              <a:buClr>
                <a:schemeClr val="dk1"/>
              </a:buClr>
              <a:buSzPts val="1700"/>
              <a:buFont typeface="Arial"/>
              <a:buNone/>
            </a:pPr>
            <a:r>
              <a:rPr b="0" i="0" lang="en-US" sz="2400" u="none" cap="none" strike="noStrike">
                <a:solidFill>
                  <a:schemeClr val="dk1"/>
                </a:solidFill>
                <a:latin typeface="Calibri"/>
                <a:ea typeface="Calibri"/>
                <a:cs typeface="Calibri"/>
                <a:sym typeface="Calibri"/>
              </a:rPr>
              <a:t>Profesora ETS de Arquitectura</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62" name="Google Shape;162;p17"/>
          <p:cNvSpPr txBox="1"/>
          <p:nvPr/>
        </p:nvSpPr>
        <p:spPr>
          <a:xfrm>
            <a:off x="5016207" y="6017937"/>
            <a:ext cx="3585300" cy="12930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chemeClr val="dk1"/>
              </a:buClr>
              <a:buSzPts val="1700"/>
              <a:buFont typeface="Arial"/>
              <a:buNone/>
            </a:pPr>
            <a:r>
              <a:rPr b="1" i="0" lang="en-US" sz="2600" u="none" cap="none" strike="noStrike">
                <a:solidFill>
                  <a:schemeClr val="dk1"/>
                </a:solidFill>
                <a:latin typeface="Calibri"/>
                <a:ea typeface="Calibri"/>
                <a:cs typeface="Calibri"/>
                <a:sym typeface="Calibri"/>
              </a:rPr>
              <a:t>Carlos del Peso</a:t>
            </a:r>
            <a:endParaRPr b="1" i="0" sz="26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700"/>
              <a:buFont typeface="Arial"/>
              <a:buNone/>
            </a:pPr>
            <a:r>
              <a:t/>
            </a:r>
            <a:endParaRPr b="1" i="0" sz="2700" u="none" cap="none" strike="noStrike">
              <a:solidFill>
                <a:schemeClr val="dk1"/>
              </a:solidFill>
              <a:latin typeface="Calibri"/>
              <a:ea typeface="Calibri"/>
              <a:cs typeface="Calibri"/>
              <a:sym typeface="Calibri"/>
            </a:endParaRPr>
          </a:p>
        </p:txBody>
      </p:sp>
      <p:sp>
        <p:nvSpPr>
          <p:cNvPr id="163" name="Google Shape;163;p17"/>
          <p:cNvSpPr txBox="1"/>
          <p:nvPr/>
        </p:nvSpPr>
        <p:spPr>
          <a:xfrm>
            <a:off x="4938864" y="6503299"/>
            <a:ext cx="3585300" cy="13854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0" i="0" lang="en-US" sz="2400" u="none" cap="none" strike="noStrike">
                <a:solidFill>
                  <a:schemeClr val="dk1"/>
                </a:solidFill>
                <a:latin typeface="Calibri"/>
                <a:ea typeface="Calibri"/>
                <a:cs typeface="Calibri"/>
                <a:sym typeface="Calibri"/>
              </a:rPr>
              <a:t>Profesor </a:t>
            </a:r>
            <a:r>
              <a:rPr b="0" i="0" lang="en-US" sz="2400" u="none" cap="none" strike="noStrike">
                <a:solidFill>
                  <a:srgbClr val="202124"/>
                </a:solidFill>
                <a:highlight>
                  <a:srgbClr val="FFFFFF"/>
                </a:highlight>
                <a:latin typeface="Arial"/>
                <a:ea typeface="Arial"/>
                <a:cs typeface="Arial"/>
                <a:sym typeface="Arial"/>
              </a:rPr>
              <a:t>ETS </a:t>
            </a:r>
            <a:br>
              <a:rPr b="0" i="0" lang="en-US" sz="2400" u="none" cap="none" strike="noStrike">
                <a:solidFill>
                  <a:srgbClr val="202124"/>
                </a:solidFill>
                <a:highlight>
                  <a:srgbClr val="FFFFFF"/>
                </a:highlight>
                <a:latin typeface="Arial"/>
                <a:ea typeface="Arial"/>
                <a:cs typeface="Arial"/>
                <a:sym typeface="Arial"/>
              </a:rPr>
            </a:br>
            <a:r>
              <a:rPr b="0" i="0" lang="en-US" sz="2400" u="none" cap="none" strike="noStrike">
                <a:solidFill>
                  <a:srgbClr val="202124"/>
                </a:solidFill>
                <a:highlight>
                  <a:srgbClr val="FFFFFF"/>
                </a:highlight>
                <a:latin typeface="Arial"/>
                <a:ea typeface="Arial"/>
                <a:cs typeface="Arial"/>
                <a:sym typeface="Arial"/>
              </a:rPr>
              <a:t>Ingenierías Agrarias</a:t>
            </a:r>
            <a:endParaRPr b="0" i="0" sz="24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64" name="Google Shape;164;p17"/>
          <p:cNvSpPr txBox="1"/>
          <p:nvPr/>
        </p:nvSpPr>
        <p:spPr>
          <a:xfrm>
            <a:off x="9038532" y="6611982"/>
            <a:ext cx="3585300" cy="10158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0" i="0" lang="en-US" sz="2400" u="none" cap="none" strike="noStrike">
                <a:solidFill>
                  <a:schemeClr val="dk1"/>
                </a:solidFill>
                <a:latin typeface="Calibri"/>
                <a:ea typeface="Calibri"/>
                <a:cs typeface="Calibri"/>
                <a:sym typeface="Calibri"/>
              </a:rPr>
              <a:t>Arquitecta</a:t>
            </a:r>
            <a:endParaRPr b="0" i="0" sz="24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65" name="Google Shape;165;p17"/>
          <p:cNvSpPr txBox="1"/>
          <p:nvPr/>
        </p:nvSpPr>
        <p:spPr>
          <a:xfrm>
            <a:off x="13224320" y="6621189"/>
            <a:ext cx="3585300" cy="10158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0" i="0" lang="en-US" sz="2400" u="none" cap="none" strike="noStrike">
                <a:solidFill>
                  <a:schemeClr val="dk1"/>
                </a:solidFill>
                <a:latin typeface="Calibri"/>
                <a:ea typeface="Calibri"/>
                <a:cs typeface="Calibri"/>
                <a:sym typeface="Calibri"/>
              </a:rPr>
              <a:t>Ingeniero de Montes</a:t>
            </a:r>
            <a:endParaRPr b="0" i="0" sz="24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66" name="Google Shape;166;p17"/>
          <p:cNvSpPr txBox="1"/>
          <p:nvPr/>
        </p:nvSpPr>
        <p:spPr>
          <a:xfrm>
            <a:off x="8769507" y="5992332"/>
            <a:ext cx="4095000" cy="10929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2700"/>
              <a:buFont typeface="Arial"/>
              <a:buNone/>
            </a:pPr>
            <a:r>
              <a:rPr b="1" i="0" lang="en-US" sz="2700" u="none" cap="none" strike="noStrike">
                <a:solidFill>
                  <a:schemeClr val="dk1"/>
                </a:solidFill>
                <a:latin typeface="Calibri"/>
                <a:ea typeface="Calibri"/>
                <a:cs typeface="Calibri"/>
                <a:sym typeface="Calibri"/>
              </a:rPr>
              <a:t>Mónica Sanz</a:t>
            </a:r>
            <a:endParaRPr b="1"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600"/>
              <a:buFont typeface="Arial"/>
              <a:buNone/>
            </a:pPr>
            <a:r>
              <a:t/>
            </a:r>
            <a:endParaRPr b="1" i="0" sz="2600" u="none" cap="none" strike="noStrike">
              <a:solidFill>
                <a:schemeClr val="dk1"/>
              </a:solidFill>
              <a:latin typeface="Calibri"/>
              <a:ea typeface="Calibri"/>
              <a:cs typeface="Calibri"/>
              <a:sym typeface="Calibri"/>
            </a:endParaRPr>
          </a:p>
        </p:txBody>
      </p:sp>
      <p:sp>
        <p:nvSpPr>
          <p:cNvPr id="167" name="Google Shape;167;p17"/>
          <p:cNvSpPr txBox="1"/>
          <p:nvPr/>
        </p:nvSpPr>
        <p:spPr>
          <a:xfrm>
            <a:off x="13110000" y="5992332"/>
            <a:ext cx="4095000" cy="10929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2700"/>
              <a:buFont typeface="Arial"/>
              <a:buNone/>
            </a:pPr>
            <a:r>
              <a:rPr b="1" i="0" lang="en-US" sz="2700" u="none" cap="none" strike="noStrike">
                <a:solidFill>
                  <a:schemeClr val="dk1"/>
                </a:solidFill>
                <a:latin typeface="Calibri"/>
                <a:ea typeface="Calibri"/>
                <a:cs typeface="Calibri"/>
                <a:sym typeface="Calibri"/>
              </a:rPr>
              <a:t>Sergio Vázquez</a:t>
            </a:r>
            <a:endParaRPr b="1"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600"/>
              <a:buFont typeface="Arial"/>
              <a:buNone/>
            </a:pPr>
            <a:r>
              <a:rPr b="1" i="0" lang="en-US" sz="2600" u="none" cap="none" strike="noStrike">
                <a:solidFill>
                  <a:schemeClr val="dk1"/>
                </a:solidFill>
                <a:latin typeface="Calibri"/>
                <a:ea typeface="Calibri"/>
                <a:cs typeface="Calibri"/>
                <a:sym typeface="Calibri"/>
              </a:rPr>
              <a:t> </a:t>
            </a:r>
            <a:endParaRPr b="1" i="0" sz="2600" u="none" cap="none" strike="noStrike">
              <a:solidFill>
                <a:schemeClr val="dk1"/>
              </a:solidFill>
              <a:latin typeface="Calibri"/>
              <a:ea typeface="Calibri"/>
              <a:cs typeface="Calibri"/>
              <a:sym typeface="Calibri"/>
            </a:endParaRPr>
          </a:p>
        </p:txBody>
      </p:sp>
      <p:pic>
        <p:nvPicPr>
          <p:cNvPr id="168" name="Google Shape;168;p17"/>
          <p:cNvPicPr preferRelativeResize="0"/>
          <p:nvPr/>
        </p:nvPicPr>
        <p:blipFill rotWithShape="1">
          <a:blip r:embed="rId10">
            <a:alphaModFix/>
          </a:blip>
          <a:srcRect b="3428" l="0" r="6733" t="0"/>
          <a:stretch/>
        </p:blipFill>
        <p:spPr>
          <a:xfrm>
            <a:off x="1359753" y="2927751"/>
            <a:ext cx="2806722" cy="3090189"/>
          </a:xfrm>
          <a:prstGeom prst="rect">
            <a:avLst/>
          </a:prstGeom>
          <a:noFill/>
          <a:ln>
            <a:noFill/>
          </a:ln>
        </p:spPr>
      </p:pic>
      <p:pic>
        <p:nvPicPr>
          <p:cNvPr descr="Hombre con celular en la calle&#10;&#10;Descripción generada automáticamente con confianza media" id="169" name="Google Shape;169;p17"/>
          <p:cNvPicPr preferRelativeResize="0"/>
          <p:nvPr/>
        </p:nvPicPr>
        <p:blipFill rotWithShape="1">
          <a:blip r:embed="rId11">
            <a:alphaModFix/>
          </a:blip>
          <a:srcRect b="0" l="0" r="0" t="0"/>
          <a:stretch/>
        </p:blipFill>
        <p:spPr>
          <a:xfrm>
            <a:off x="5291013" y="2927751"/>
            <a:ext cx="2649431" cy="3087025"/>
          </a:xfrm>
          <a:prstGeom prst="rect">
            <a:avLst/>
          </a:prstGeom>
          <a:noFill/>
          <a:ln>
            <a:noFill/>
          </a:ln>
        </p:spPr>
      </p:pic>
      <p:pic>
        <p:nvPicPr>
          <p:cNvPr id="170" name="Google Shape;170;p17"/>
          <p:cNvPicPr preferRelativeResize="0"/>
          <p:nvPr/>
        </p:nvPicPr>
        <p:blipFill>
          <a:blip r:embed="rId12">
            <a:alphaModFix/>
          </a:blip>
          <a:stretch>
            <a:fillRect/>
          </a:stretch>
        </p:blipFill>
        <p:spPr>
          <a:xfrm>
            <a:off x="9291882" y="2840737"/>
            <a:ext cx="3127609" cy="3232820"/>
          </a:xfrm>
          <a:prstGeom prst="rect">
            <a:avLst/>
          </a:prstGeom>
          <a:noFill/>
          <a:ln>
            <a:noFill/>
          </a:ln>
        </p:spPr>
      </p:pic>
      <p:pic>
        <p:nvPicPr>
          <p:cNvPr id="171" name="Google Shape;171;p17"/>
          <p:cNvPicPr preferRelativeResize="0"/>
          <p:nvPr/>
        </p:nvPicPr>
        <p:blipFill rotWithShape="1">
          <a:blip r:embed="rId13">
            <a:alphaModFix/>
          </a:blip>
          <a:srcRect b="10216" l="0" r="0" t="12556"/>
          <a:stretch/>
        </p:blipFill>
        <p:spPr>
          <a:xfrm>
            <a:off x="13427700" y="2856412"/>
            <a:ext cx="3459589" cy="32328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grpSp>
        <p:nvGrpSpPr>
          <p:cNvPr id="176" name="Google Shape;176;p18"/>
          <p:cNvGrpSpPr/>
          <p:nvPr/>
        </p:nvGrpSpPr>
        <p:grpSpPr>
          <a:xfrm>
            <a:off x="0" y="9543558"/>
            <a:ext cx="18514316" cy="805317"/>
            <a:chOff x="0" y="6362372"/>
            <a:chExt cx="12342878" cy="536878"/>
          </a:xfrm>
        </p:grpSpPr>
        <p:sp>
          <p:nvSpPr>
            <p:cNvPr id="177" name="Google Shape;177;p18"/>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178" name="Google Shape;178;p18"/>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179" name="Google Shape;179;p18"/>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180" name="Google Shape;180;p18"/>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181" name="Google Shape;181;p18"/>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182" name="Google Shape;182;p18"/>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183" name="Google Shape;183;p18"/>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184" name="Google Shape;184;p18"/>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185" name="Google Shape;185;p18"/>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186" name="Google Shape;186;p18"/>
          <p:cNvSpPr txBox="1"/>
          <p:nvPr/>
        </p:nvSpPr>
        <p:spPr>
          <a:xfrm>
            <a:off x="3358163" y="381638"/>
            <a:ext cx="16623900" cy="1262100"/>
          </a:xfrm>
          <a:prstGeom prst="rect">
            <a:avLst/>
          </a:prstGeom>
          <a:noFill/>
          <a:ln>
            <a:noFill/>
          </a:ln>
        </p:spPr>
        <p:txBody>
          <a:bodyPr anchorCtr="0" anchor="t" bIns="137150" lIns="137150" spcFirstLastPara="1" rIns="137150" wrap="square" tIns="137150">
            <a:sp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204795"/>
                </a:solidFill>
                <a:latin typeface="Calibri"/>
                <a:ea typeface="Calibri"/>
                <a:cs typeface="Calibri"/>
                <a:sym typeface="Calibri"/>
              </a:rPr>
              <a:t>Equipo AEICE</a:t>
            </a:r>
            <a:endParaRPr b="0" i="0" sz="2100" u="none" cap="none" strike="noStrike">
              <a:solidFill>
                <a:srgbClr val="204795"/>
              </a:solidFill>
              <a:latin typeface="Calibri"/>
              <a:ea typeface="Calibri"/>
              <a:cs typeface="Calibri"/>
              <a:sym typeface="Calibri"/>
            </a:endParaRPr>
          </a:p>
        </p:txBody>
      </p:sp>
      <p:sp>
        <p:nvSpPr>
          <p:cNvPr id="187" name="Google Shape;187;p18"/>
          <p:cNvSpPr txBox="1"/>
          <p:nvPr/>
        </p:nvSpPr>
        <p:spPr>
          <a:xfrm>
            <a:off x="2729418" y="5117925"/>
            <a:ext cx="22860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David Muriel</a:t>
            </a:r>
            <a:endParaRPr b="1" i="0" sz="2700" u="none" cap="none" strike="noStrike">
              <a:solidFill>
                <a:schemeClr val="dk1"/>
              </a:solidFill>
              <a:latin typeface="Calibri"/>
              <a:ea typeface="Calibri"/>
              <a:cs typeface="Calibri"/>
              <a:sym typeface="Calibri"/>
            </a:endParaRPr>
          </a:p>
        </p:txBody>
      </p:sp>
      <p:sp>
        <p:nvSpPr>
          <p:cNvPr id="188" name="Google Shape;188;p18"/>
          <p:cNvSpPr txBox="1"/>
          <p:nvPr/>
        </p:nvSpPr>
        <p:spPr>
          <a:xfrm>
            <a:off x="2267042" y="6001613"/>
            <a:ext cx="3210900" cy="11082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Director Desarrollo Territorial </a:t>
            </a:r>
            <a:endParaRPr b="0" i="0" sz="2700" u="none" cap="none" strike="noStrike">
              <a:solidFill>
                <a:schemeClr val="dk1"/>
              </a:solidFill>
              <a:latin typeface="Calibri"/>
              <a:ea typeface="Calibri"/>
              <a:cs typeface="Calibri"/>
              <a:sym typeface="Calibri"/>
            </a:endParaRPr>
          </a:p>
        </p:txBody>
      </p:sp>
      <p:sp>
        <p:nvSpPr>
          <p:cNvPr id="189" name="Google Shape;189;p18"/>
          <p:cNvSpPr txBox="1"/>
          <p:nvPr/>
        </p:nvSpPr>
        <p:spPr>
          <a:xfrm>
            <a:off x="5350106" y="5099606"/>
            <a:ext cx="2088900" cy="6771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600"/>
              <a:buFont typeface="Arial"/>
              <a:buNone/>
            </a:pPr>
            <a:r>
              <a:rPr b="1" i="0" lang="en-US" sz="2600" u="none" cap="none" strike="noStrike">
                <a:solidFill>
                  <a:schemeClr val="dk1"/>
                </a:solidFill>
                <a:latin typeface="Calibri"/>
                <a:ea typeface="Calibri"/>
                <a:cs typeface="Calibri"/>
                <a:sym typeface="Calibri"/>
              </a:rPr>
              <a:t>Paula Guerra</a:t>
            </a:r>
            <a:endParaRPr b="1" i="0" sz="2600" u="none" cap="none" strike="noStrike">
              <a:solidFill>
                <a:schemeClr val="dk1"/>
              </a:solidFill>
              <a:latin typeface="Calibri"/>
              <a:ea typeface="Calibri"/>
              <a:cs typeface="Calibri"/>
              <a:sym typeface="Calibri"/>
            </a:endParaRPr>
          </a:p>
        </p:txBody>
      </p:sp>
      <p:sp>
        <p:nvSpPr>
          <p:cNvPr id="190" name="Google Shape;190;p18"/>
          <p:cNvSpPr txBox="1"/>
          <p:nvPr/>
        </p:nvSpPr>
        <p:spPr>
          <a:xfrm>
            <a:off x="4630988" y="6059531"/>
            <a:ext cx="3210900" cy="25629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chemeClr val="dk1"/>
              </a:buClr>
              <a:buSzPts val="1700"/>
              <a:buFont typeface="Arial"/>
              <a:buNone/>
            </a:pPr>
            <a:r>
              <a:rPr b="0" i="0" lang="en-US" sz="2700" u="none" cap="none" strike="noStrike">
                <a:solidFill>
                  <a:schemeClr val="dk1"/>
                </a:solidFill>
                <a:latin typeface="Calibri"/>
                <a:ea typeface="Calibri"/>
                <a:cs typeface="Calibri"/>
                <a:sym typeface="Calibri"/>
              </a:rPr>
              <a:t>Gestora</a:t>
            </a:r>
            <a:br>
              <a:rPr b="0" i="0" lang="en-US" sz="2700" u="none" cap="none" strike="noStrike">
                <a:solidFill>
                  <a:schemeClr val="dk1"/>
                </a:solidFill>
                <a:latin typeface="Calibri"/>
                <a:ea typeface="Calibri"/>
                <a:cs typeface="Calibri"/>
                <a:sym typeface="Calibri"/>
              </a:rPr>
            </a:br>
            <a:r>
              <a:rPr b="0" i="0" lang="en-US" sz="2700" u="none" cap="none" strike="noStrike">
                <a:solidFill>
                  <a:schemeClr val="dk1"/>
                </a:solidFill>
                <a:latin typeface="Calibri"/>
                <a:ea typeface="Calibri"/>
                <a:cs typeface="Calibri"/>
                <a:sym typeface="Calibri"/>
              </a:rPr>
              <a:t> Innovación y Desarrollo</a:t>
            </a:r>
            <a:endParaRPr b="0"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chemeClr val="dk1"/>
              </a:buClr>
              <a:buSzPts val="1700"/>
              <a:buFont typeface="Arial"/>
              <a:buNone/>
            </a:pPr>
            <a:r>
              <a:t/>
            </a:r>
            <a:endParaRPr b="0"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sp>
        <p:nvSpPr>
          <p:cNvPr id="191" name="Google Shape;191;p18"/>
          <p:cNvSpPr txBox="1"/>
          <p:nvPr/>
        </p:nvSpPr>
        <p:spPr>
          <a:xfrm>
            <a:off x="7458015" y="5094525"/>
            <a:ext cx="27405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Silvia Fernández</a:t>
            </a:r>
            <a:endParaRPr b="1" i="0" sz="2700" u="none" cap="none" strike="noStrike">
              <a:solidFill>
                <a:schemeClr val="dk1"/>
              </a:solidFill>
              <a:latin typeface="Calibri"/>
              <a:ea typeface="Calibri"/>
              <a:cs typeface="Calibri"/>
              <a:sym typeface="Calibri"/>
            </a:endParaRPr>
          </a:p>
        </p:txBody>
      </p:sp>
      <p:sp>
        <p:nvSpPr>
          <p:cNvPr id="192" name="Google Shape;192;p18"/>
          <p:cNvSpPr txBox="1"/>
          <p:nvPr/>
        </p:nvSpPr>
        <p:spPr>
          <a:xfrm>
            <a:off x="7464563" y="6060675"/>
            <a:ext cx="2553000" cy="11082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Project </a:t>
            </a:r>
            <a:br>
              <a:rPr b="0" i="0" lang="en-US" sz="2700" u="none" cap="none" strike="noStrike">
                <a:solidFill>
                  <a:schemeClr val="dk1"/>
                </a:solidFill>
                <a:latin typeface="Calibri"/>
                <a:ea typeface="Calibri"/>
                <a:cs typeface="Calibri"/>
                <a:sym typeface="Calibri"/>
              </a:rPr>
            </a:br>
            <a:r>
              <a:rPr b="0" i="0" lang="en-US" sz="2700" u="none" cap="none" strike="noStrike">
                <a:solidFill>
                  <a:schemeClr val="dk1"/>
                </a:solidFill>
                <a:latin typeface="Calibri"/>
                <a:ea typeface="Calibri"/>
                <a:cs typeface="Calibri"/>
                <a:sym typeface="Calibri"/>
              </a:rPr>
              <a:t>Manager</a:t>
            </a:r>
            <a:endParaRPr b="0" i="0" sz="2700" u="none" cap="none" strike="noStrike">
              <a:solidFill>
                <a:schemeClr val="dk1"/>
              </a:solidFill>
              <a:latin typeface="Calibri"/>
              <a:ea typeface="Calibri"/>
              <a:cs typeface="Calibri"/>
              <a:sym typeface="Calibri"/>
            </a:endParaRPr>
          </a:p>
        </p:txBody>
      </p:sp>
      <p:sp>
        <p:nvSpPr>
          <p:cNvPr id="193" name="Google Shape;193;p18"/>
          <p:cNvSpPr txBox="1"/>
          <p:nvPr/>
        </p:nvSpPr>
        <p:spPr>
          <a:xfrm>
            <a:off x="10216800" y="5132269"/>
            <a:ext cx="32109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Miguel Ángel García</a:t>
            </a:r>
            <a:endParaRPr b="1" i="0" sz="2700" u="none" cap="none" strike="noStrike">
              <a:solidFill>
                <a:schemeClr val="dk1"/>
              </a:solidFill>
              <a:latin typeface="Calibri"/>
              <a:ea typeface="Calibri"/>
              <a:cs typeface="Calibri"/>
              <a:sym typeface="Calibri"/>
            </a:endParaRPr>
          </a:p>
        </p:txBody>
      </p:sp>
      <p:sp>
        <p:nvSpPr>
          <p:cNvPr id="194" name="Google Shape;194;p18"/>
          <p:cNvSpPr txBox="1"/>
          <p:nvPr/>
        </p:nvSpPr>
        <p:spPr>
          <a:xfrm>
            <a:off x="10299863" y="6060675"/>
            <a:ext cx="2740500" cy="1523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Gestor </a:t>
            </a:r>
            <a:br>
              <a:rPr b="0" i="0" lang="en-US" sz="2700" u="none" cap="none" strike="noStrike">
                <a:solidFill>
                  <a:schemeClr val="dk1"/>
                </a:solidFill>
                <a:latin typeface="Calibri"/>
                <a:ea typeface="Calibri"/>
                <a:cs typeface="Calibri"/>
                <a:sym typeface="Calibri"/>
              </a:rPr>
            </a:br>
            <a:r>
              <a:rPr b="0" i="0" lang="en-US" sz="2700" u="none" cap="none" strike="noStrike">
                <a:solidFill>
                  <a:schemeClr val="dk1"/>
                </a:solidFill>
                <a:latin typeface="Calibri"/>
                <a:ea typeface="Calibri"/>
                <a:cs typeface="Calibri"/>
                <a:sym typeface="Calibri"/>
              </a:rPr>
              <a:t>Innovación y </a:t>
            </a:r>
            <a:br>
              <a:rPr b="0" i="0" lang="en-US" sz="2700" u="none" cap="none" strike="noStrike">
                <a:solidFill>
                  <a:schemeClr val="dk1"/>
                </a:solidFill>
                <a:latin typeface="Calibri"/>
                <a:ea typeface="Calibri"/>
                <a:cs typeface="Calibri"/>
                <a:sym typeface="Calibri"/>
              </a:rPr>
            </a:br>
            <a:r>
              <a:rPr b="0" i="0" lang="en-US" sz="2700" u="none" cap="none" strike="noStrike">
                <a:solidFill>
                  <a:schemeClr val="dk1"/>
                </a:solidFill>
                <a:latin typeface="Calibri"/>
                <a:ea typeface="Calibri"/>
                <a:cs typeface="Calibri"/>
                <a:sym typeface="Calibri"/>
              </a:rPr>
              <a:t>Desarrollo</a:t>
            </a:r>
            <a:endParaRPr b="0" i="0" sz="2700" u="none" cap="none" strike="noStrike">
              <a:solidFill>
                <a:schemeClr val="dk1"/>
              </a:solidFill>
              <a:latin typeface="Calibri"/>
              <a:ea typeface="Calibri"/>
              <a:cs typeface="Calibri"/>
              <a:sym typeface="Calibri"/>
            </a:endParaRPr>
          </a:p>
        </p:txBody>
      </p:sp>
      <p:pic>
        <p:nvPicPr>
          <p:cNvPr id="195" name="Google Shape;195;p18"/>
          <p:cNvPicPr preferRelativeResize="0"/>
          <p:nvPr/>
        </p:nvPicPr>
        <p:blipFill rotWithShape="1">
          <a:blip r:embed="rId10">
            <a:alphaModFix/>
          </a:blip>
          <a:srcRect b="56328" l="52991" r="38889" t="27294"/>
          <a:stretch/>
        </p:blipFill>
        <p:spPr>
          <a:xfrm>
            <a:off x="7841719" y="2765513"/>
            <a:ext cx="1973059" cy="2114475"/>
          </a:xfrm>
          <a:prstGeom prst="rect">
            <a:avLst/>
          </a:prstGeom>
          <a:noFill/>
          <a:ln>
            <a:noFill/>
          </a:ln>
        </p:spPr>
      </p:pic>
      <p:pic>
        <p:nvPicPr>
          <p:cNvPr id="196" name="Google Shape;196;p18"/>
          <p:cNvPicPr preferRelativeResize="0"/>
          <p:nvPr/>
        </p:nvPicPr>
        <p:blipFill rotWithShape="1">
          <a:blip r:embed="rId11">
            <a:alphaModFix/>
          </a:blip>
          <a:srcRect b="0" l="0" r="0" t="0"/>
          <a:stretch/>
        </p:blipFill>
        <p:spPr>
          <a:xfrm>
            <a:off x="5392725" y="2836219"/>
            <a:ext cx="1973063" cy="1973063"/>
          </a:xfrm>
          <a:prstGeom prst="rect">
            <a:avLst/>
          </a:prstGeom>
          <a:noFill/>
          <a:ln>
            <a:noFill/>
          </a:ln>
        </p:spPr>
      </p:pic>
      <p:pic>
        <p:nvPicPr>
          <p:cNvPr id="197" name="Google Shape;197;p18"/>
          <p:cNvPicPr preferRelativeResize="0"/>
          <p:nvPr/>
        </p:nvPicPr>
        <p:blipFill rotWithShape="1">
          <a:blip r:embed="rId12">
            <a:alphaModFix/>
          </a:blip>
          <a:srcRect b="43628" l="32633" r="58762" t="41158"/>
          <a:stretch/>
        </p:blipFill>
        <p:spPr>
          <a:xfrm>
            <a:off x="10591159" y="2749053"/>
            <a:ext cx="2286000" cy="2147401"/>
          </a:xfrm>
          <a:prstGeom prst="rect">
            <a:avLst/>
          </a:prstGeom>
          <a:noFill/>
          <a:ln>
            <a:noFill/>
          </a:ln>
        </p:spPr>
      </p:pic>
      <p:pic>
        <p:nvPicPr>
          <p:cNvPr id="198" name="Google Shape;198;p18"/>
          <p:cNvPicPr preferRelativeResize="0"/>
          <p:nvPr/>
        </p:nvPicPr>
        <p:blipFill rotWithShape="1">
          <a:blip r:embed="rId13">
            <a:alphaModFix/>
          </a:blip>
          <a:srcRect b="55602" l="74409" r="19539" t="30816"/>
          <a:stretch/>
        </p:blipFill>
        <p:spPr>
          <a:xfrm>
            <a:off x="2828071" y="2834550"/>
            <a:ext cx="2088706" cy="2092237"/>
          </a:xfrm>
          <a:prstGeom prst="rect">
            <a:avLst/>
          </a:prstGeom>
          <a:noFill/>
          <a:ln>
            <a:noFill/>
          </a:ln>
        </p:spPr>
      </p:pic>
      <p:pic>
        <p:nvPicPr>
          <p:cNvPr id="199" name="Google Shape;199;p18"/>
          <p:cNvPicPr preferRelativeResize="0"/>
          <p:nvPr/>
        </p:nvPicPr>
        <p:blipFill rotWithShape="1">
          <a:blip r:embed="rId14">
            <a:alphaModFix/>
          </a:blip>
          <a:srcRect b="13613" l="0" r="0" t="5643"/>
          <a:stretch/>
        </p:blipFill>
        <p:spPr>
          <a:xfrm>
            <a:off x="402488" y="2790488"/>
            <a:ext cx="1973063" cy="2143575"/>
          </a:xfrm>
          <a:prstGeom prst="rect">
            <a:avLst/>
          </a:prstGeom>
          <a:noFill/>
          <a:ln>
            <a:noFill/>
          </a:ln>
        </p:spPr>
      </p:pic>
      <p:sp>
        <p:nvSpPr>
          <p:cNvPr id="200" name="Google Shape;200;p18"/>
          <p:cNvSpPr txBox="1"/>
          <p:nvPr/>
        </p:nvSpPr>
        <p:spPr>
          <a:xfrm>
            <a:off x="-14325" y="5121563"/>
            <a:ext cx="27405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rPr b="1" lang="en-US" sz="2700">
                <a:solidFill>
                  <a:schemeClr val="dk1"/>
                </a:solidFill>
                <a:latin typeface="Calibri"/>
                <a:ea typeface="Calibri"/>
                <a:cs typeface="Calibri"/>
                <a:sym typeface="Calibri"/>
              </a:rPr>
              <a:t>Enrique Cobreros</a:t>
            </a:r>
            <a:endParaRPr b="1" i="0" sz="2700" u="none" cap="none" strike="noStrike">
              <a:solidFill>
                <a:schemeClr val="dk1"/>
              </a:solidFill>
              <a:latin typeface="Calibri"/>
              <a:ea typeface="Calibri"/>
              <a:cs typeface="Calibri"/>
              <a:sym typeface="Calibri"/>
            </a:endParaRPr>
          </a:p>
        </p:txBody>
      </p:sp>
      <p:sp>
        <p:nvSpPr>
          <p:cNvPr id="201" name="Google Shape;201;p18"/>
          <p:cNvSpPr txBox="1"/>
          <p:nvPr/>
        </p:nvSpPr>
        <p:spPr>
          <a:xfrm>
            <a:off x="-14331" y="6001613"/>
            <a:ext cx="25530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Director </a:t>
            </a:r>
            <a:endParaRPr b="0" i="0" sz="2700" u="none" cap="none" strike="noStrike">
              <a:solidFill>
                <a:schemeClr val="dk1"/>
              </a:solidFill>
              <a:latin typeface="Calibri"/>
              <a:ea typeface="Calibri"/>
              <a:cs typeface="Calibri"/>
              <a:sym typeface="Calibri"/>
            </a:endParaRPr>
          </a:p>
        </p:txBody>
      </p:sp>
      <p:pic>
        <p:nvPicPr>
          <p:cNvPr id="202" name="Google Shape;202;p18"/>
          <p:cNvPicPr preferRelativeResize="0"/>
          <p:nvPr/>
        </p:nvPicPr>
        <p:blipFill>
          <a:blip r:embed="rId15">
            <a:alphaModFix/>
          </a:blip>
          <a:stretch>
            <a:fillRect/>
          </a:stretch>
        </p:blipFill>
        <p:spPr>
          <a:xfrm>
            <a:off x="13427550" y="2805788"/>
            <a:ext cx="1973063" cy="2149741"/>
          </a:xfrm>
          <a:prstGeom prst="rect">
            <a:avLst/>
          </a:prstGeom>
          <a:noFill/>
          <a:ln>
            <a:noFill/>
          </a:ln>
        </p:spPr>
      </p:pic>
      <p:pic>
        <p:nvPicPr>
          <p:cNvPr id="203" name="Google Shape;203;p18"/>
          <p:cNvPicPr preferRelativeResize="0"/>
          <p:nvPr/>
        </p:nvPicPr>
        <p:blipFill>
          <a:blip r:embed="rId16">
            <a:alphaModFix/>
          </a:blip>
          <a:stretch>
            <a:fillRect/>
          </a:stretch>
        </p:blipFill>
        <p:spPr>
          <a:xfrm>
            <a:off x="15951001" y="2834550"/>
            <a:ext cx="1973062" cy="2092236"/>
          </a:xfrm>
          <a:prstGeom prst="rect">
            <a:avLst/>
          </a:prstGeom>
          <a:noFill/>
          <a:ln>
            <a:noFill/>
          </a:ln>
        </p:spPr>
      </p:pic>
      <p:sp>
        <p:nvSpPr>
          <p:cNvPr id="204" name="Google Shape;204;p18"/>
          <p:cNvSpPr txBox="1"/>
          <p:nvPr/>
        </p:nvSpPr>
        <p:spPr>
          <a:xfrm>
            <a:off x="15661106" y="5117925"/>
            <a:ext cx="25530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rPr b="1" lang="en-US" sz="2700">
                <a:solidFill>
                  <a:schemeClr val="dk1"/>
                </a:solidFill>
                <a:latin typeface="Calibri"/>
                <a:ea typeface="Calibri"/>
                <a:cs typeface="Calibri"/>
                <a:sym typeface="Calibri"/>
              </a:rPr>
              <a:t>Carmen Devesa</a:t>
            </a:r>
            <a:endParaRPr b="1" i="0" sz="2700" u="none" cap="none" strike="noStrike">
              <a:solidFill>
                <a:schemeClr val="dk1"/>
              </a:solidFill>
              <a:latin typeface="Calibri"/>
              <a:ea typeface="Calibri"/>
              <a:cs typeface="Calibri"/>
              <a:sym typeface="Calibri"/>
            </a:endParaRPr>
          </a:p>
        </p:txBody>
      </p:sp>
      <p:sp>
        <p:nvSpPr>
          <p:cNvPr id="205" name="Google Shape;205;p18"/>
          <p:cNvSpPr txBox="1"/>
          <p:nvPr/>
        </p:nvSpPr>
        <p:spPr>
          <a:xfrm>
            <a:off x="13137656" y="5132288"/>
            <a:ext cx="2553000" cy="692700"/>
          </a:xfrm>
          <a:prstGeom prst="rect">
            <a:avLst/>
          </a:prstGeom>
          <a:noFill/>
          <a:ln>
            <a:noFill/>
          </a:ln>
        </p:spPr>
        <p:txBody>
          <a:bodyPr anchorCtr="0" anchor="t" bIns="137150" lIns="137150" spcFirstLastPara="1" rIns="137150" wrap="square" tIns="137150">
            <a:spAutoFit/>
          </a:bodyPr>
          <a:lstStyle/>
          <a:p>
            <a:pPr indent="0" lvl="0" marL="0" marR="0" rtl="0" algn="ctr">
              <a:lnSpc>
                <a:spcPct val="150000"/>
              </a:lnSpc>
              <a:spcBef>
                <a:spcPts val="0"/>
              </a:spcBef>
              <a:spcAft>
                <a:spcPts val="0"/>
              </a:spcAft>
              <a:buClr>
                <a:srgbClr val="000000"/>
              </a:buClr>
              <a:buSzPts val="2700"/>
              <a:buFont typeface="Arial"/>
              <a:buNone/>
            </a:pPr>
            <a:r>
              <a:rPr b="1" lang="en-US" sz="2700">
                <a:solidFill>
                  <a:schemeClr val="dk1"/>
                </a:solidFill>
                <a:latin typeface="Calibri"/>
                <a:ea typeface="Calibri"/>
                <a:cs typeface="Calibri"/>
                <a:sym typeface="Calibri"/>
              </a:rPr>
              <a:t>María Sánchez</a:t>
            </a:r>
            <a:endParaRPr b="1" i="0" sz="2700" u="none" cap="none" strike="noStrike">
              <a:solidFill>
                <a:schemeClr val="dk1"/>
              </a:solidFill>
              <a:latin typeface="Calibri"/>
              <a:ea typeface="Calibri"/>
              <a:cs typeface="Calibri"/>
              <a:sym typeface="Calibri"/>
            </a:endParaRPr>
          </a:p>
        </p:txBody>
      </p:sp>
      <p:sp>
        <p:nvSpPr>
          <p:cNvPr id="206" name="Google Shape;206;p18"/>
          <p:cNvSpPr txBox="1"/>
          <p:nvPr/>
        </p:nvSpPr>
        <p:spPr>
          <a:xfrm>
            <a:off x="228600" y="228600"/>
            <a:ext cx="4500000" cy="1015800"/>
          </a:xfrm>
          <a:prstGeom prst="rect">
            <a:avLst/>
          </a:prstGeom>
          <a:noFill/>
          <a:ln>
            <a:noFill/>
          </a:ln>
        </p:spPr>
        <p:txBody>
          <a:bodyPr anchorCtr="0" anchor="t" bIns="137150" lIns="137150" spcFirstLastPara="1" rIns="137150" wrap="square" tIns="137150">
            <a:spAutoFit/>
          </a:bodyPr>
          <a:lstStyle/>
          <a:p>
            <a:pPr indent="0" lvl="0" marL="0" rtl="0" algn="ctr">
              <a:spcBef>
                <a:spcPts val="0"/>
              </a:spcBef>
              <a:spcAft>
                <a:spcPts val="0"/>
              </a:spcAft>
              <a:buNone/>
            </a:pPr>
            <a:br>
              <a:rPr lang="en-US" sz="2700">
                <a:solidFill>
                  <a:schemeClr val="dk1"/>
                </a:solidFill>
                <a:latin typeface="Calibri"/>
                <a:ea typeface="Calibri"/>
                <a:cs typeface="Calibri"/>
                <a:sym typeface="Calibri"/>
              </a:rPr>
            </a:br>
            <a:endParaRPr sz="2100"/>
          </a:p>
        </p:txBody>
      </p:sp>
      <p:sp>
        <p:nvSpPr>
          <p:cNvPr id="207" name="Google Shape;207;p18"/>
          <p:cNvSpPr txBox="1"/>
          <p:nvPr/>
        </p:nvSpPr>
        <p:spPr>
          <a:xfrm>
            <a:off x="12877163" y="6268331"/>
            <a:ext cx="2740500" cy="11082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lang="en-US" sz="2700">
                <a:solidFill>
                  <a:schemeClr val="dk1"/>
                </a:solidFill>
                <a:latin typeface="Calibri"/>
                <a:ea typeface="Calibri"/>
                <a:cs typeface="Calibri"/>
                <a:sym typeface="Calibri"/>
              </a:rPr>
              <a:t>Responsable Comunicación</a:t>
            </a:r>
            <a:endParaRPr b="0" i="0" sz="2700" u="none" cap="none" strike="noStrike">
              <a:solidFill>
                <a:schemeClr val="dk1"/>
              </a:solidFill>
              <a:latin typeface="Calibri"/>
              <a:ea typeface="Calibri"/>
              <a:cs typeface="Calibri"/>
              <a:sym typeface="Calibri"/>
            </a:endParaRPr>
          </a:p>
        </p:txBody>
      </p:sp>
      <p:sp>
        <p:nvSpPr>
          <p:cNvPr id="208" name="Google Shape;208;p18"/>
          <p:cNvSpPr txBox="1"/>
          <p:nvPr/>
        </p:nvSpPr>
        <p:spPr>
          <a:xfrm>
            <a:off x="15174450" y="6117413"/>
            <a:ext cx="3113700" cy="1523700"/>
          </a:xfrm>
          <a:prstGeom prst="rect">
            <a:avLst/>
          </a:prstGeom>
          <a:noFill/>
          <a:ln>
            <a:noFill/>
          </a:ln>
        </p:spPr>
        <p:txBody>
          <a:bodyPr anchorCtr="0" anchor="t" bIns="137150" lIns="137150" spcFirstLastPara="1" rIns="137150" wrap="square" tIns="137150">
            <a:spAutoFit/>
          </a:bodyPr>
          <a:lstStyle/>
          <a:p>
            <a:pPr indent="0" lvl="0" marL="0" marR="0" rtl="0" algn="ctr">
              <a:lnSpc>
                <a:spcPct val="100000"/>
              </a:lnSpc>
              <a:spcBef>
                <a:spcPts val="0"/>
              </a:spcBef>
              <a:spcAft>
                <a:spcPts val="0"/>
              </a:spcAft>
              <a:buClr>
                <a:srgbClr val="000000"/>
              </a:buClr>
              <a:buSzPts val="2700"/>
              <a:buFont typeface="Arial"/>
              <a:buNone/>
            </a:pPr>
            <a:r>
              <a:rPr lang="en-US" sz="2700">
                <a:solidFill>
                  <a:schemeClr val="dk1"/>
                </a:solidFill>
                <a:latin typeface="Calibri"/>
                <a:ea typeface="Calibri"/>
                <a:cs typeface="Calibri"/>
                <a:sym typeface="Calibri"/>
              </a:rPr>
              <a:t>Directora Innovación e Internacionalización</a:t>
            </a:r>
            <a:endParaRPr b="0" i="0" sz="27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grpSp>
        <p:nvGrpSpPr>
          <p:cNvPr id="213" name="Google Shape;213;p19"/>
          <p:cNvGrpSpPr/>
          <p:nvPr/>
        </p:nvGrpSpPr>
        <p:grpSpPr>
          <a:xfrm>
            <a:off x="0" y="9543558"/>
            <a:ext cx="18514316" cy="805317"/>
            <a:chOff x="0" y="6362372"/>
            <a:chExt cx="12342878" cy="536878"/>
          </a:xfrm>
        </p:grpSpPr>
        <p:sp>
          <p:nvSpPr>
            <p:cNvPr id="214" name="Google Shape;214;p19"/>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215" name="Google Shape;215;p19"/>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216" name="Google Shape;216;p19"/>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217" name="Google Shape;217;p19"/>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218" name="Google Shape;218;p19"/>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219" name="Google Shape;219;p19"/>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220" name="Google Shape;220;p19"/>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221" name="Google Shape;221;p19"/>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222" name="Google Shape;222;p19"/>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223" name="Google Shape;223;p19"/>
          <p:cNvSpPr txBox="1"/>
          <p:nvPr/>
        </p:nvSpPr>
        <p:spPr>
          <a:xfrm>
            <a:off x="3358163" y="107850"/>
            <a:ext cx="16623900" cy="1262100"/>
          </a:xfrm>
          <a:prstGeom prst="rect">
            <a:avLst/>
          </a:prstGeom>
          <a:noFill/>
          <a:ln>
            <a:noFill/>
          </a:ln>
        </p:spPr>
        <p:txBody>
          <a:bodyPr anchorCtr="0" anchor="t" bIns="137150" lIns="137150" spcFirstLastPara="1" rIns="137150" wrap="square" tIns="137150">
            <a:sp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204795"/>
                </a:solidFill>
                <a:latin typeface="Calibri"/>
                <a:ea typeface="Calibri"/>
                <a:cs typeface="Calibri"/>
                <a:sym typeface="Calibri"/>
              </a:rPr>
              <a:t>Equipo </a:t>
            </a:r>
            <a:r>
              <a:rPr b="0" i="0" lang="en-US" sz="6400" u="none" cap="none" strike="noStrike">
                <a:solidFill>
                  <a:srgbClr val="204795"/>
                </a:solidFill>
                <a:latin typeface="Calibri"/>
                <a:ea typeface="Calibri"/>
                <a:cs typeface="Calibri"/>
                <a:sym typeface="Calibri"/>
              </a:rPr>
              <a:t>Cesefor</a:t>
            </a:r>
            <a:endParaRPr b="0" i="0" sz="2100" u="none" cap="none" strike="noStrike">
              <a:solidFill>
                <a:srgbClr val="204795"/>
              </a:solidFill>
              <a:latin typeface="Calibri"/>
              <a:ea typeface="Calibri"/>
              <a:cs typeface="Calibri"/>
              <a:sym typeface="Calibri"/>
            </a:endParaRPr>
          </a:p>
        </p:txBody>
      </p:sp>
      <p:sp>
        <p:nvSpPr>
          <p:cNvPr id="224" name="Google Shape;224;p19"/>
          <p:cNvSpPr txBox="1"/>
          <p:nvPr/>
        </p:nvSpPr>
        <p:spPr>
          <a:xfrm>
            <a:off x="104502" y="4412382"/>
            <a:ext cx="2970000" cy="653400"/>
          </a:xfrm>
          <a:prstGeom prst="rect">
            <a:avLst/>
          </a:prstGeom>
          <a:noFill/>
          <a:ln>
            <a:noFill/>
          </a:ln>
        </p:spPr>
        <p:txBody>
          <a:bodyPr anchorCtr="0" anchor="t" bIns="137150" lIns="137150" spcFirstLastPara="1" rIns="137150" wrap="square" tIns="137150">
            <a:no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Pablo Sabín Galán</a:t>
            </a:r>
            <a:endParaRPr b="1" i="0" sz="2700" u="none" cap="none" strike="noStrike">
              <a:solidFill>
                <a:schemeClr val="dk1"/>
              </a:solidFill>
              <a:latin typeface="Calibri"/>
              <a:ea typeface="Calibri"/>
              <a:cs typeface="Calibri"/>
              <a:sym typeface="Calibri"/>
            </a:endParaRPr>
          </a:p>
        </p:txBody>
      </p:sp>
      <p:sp>
        <p:nvSpPr>
          <p:cNvPr id="225" name="Google Shape;225;p19"/>
          <p:cNvSpPr txBox="1"/>
          <p:nvPr/>
        </p:nvSpPr>
        <p:spPr>
          <a:xfrm>
            <a:off x="114300" y="5222648"/>
            <a:ext cx="2970000" cy="24855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CEO</a:t>
            </a:r>
            <a:endParaRPr b="0" i="0" sz="27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Ing. </a:t>
            </a:r>
            <a:r>
              <a:rPr lang="en-US" sz="2700">
                <a:solidFill>
                  <a:schemeClr val="dk1"/>
                </a:solidFill>
                <a:latin typeface="Calibri"/>
                <a:ea typeface="Calibri"/>
                <a:cs typeface="Calibri"/>
                <a:sym typeface="Calibri"/>
              </a:rPr>
              <a:t>de</a:t>
            </a:r>
            <a:r>
              <a:rPr b="0" i="0" lang="en-US" sz="2700" u="none" cap="none" strike="noStrike">
                <a:solidFill>
                  <a:schemeClr val="dk1"/>
                </a:solidFill>
                <a:latin typeface="Calibri"/>
                <a:ea typeface="Calibri"/>
                <a:cs typeface="Calibri"/>
                <a:sym typeface="Calibri"/>
              </a:rPr>
              <a:t> </a:t>
            </a:r>
            <a:r>
              <a:rPr lang="en-US" sz="2700">
                <a:solidFill>
                  <a:schemeClr val="dk1"/>
                </a:solidFill>
                <a:latin typeface="Calibri"/>
                <a:ea typeface="Calibri"/>
                <a:cs typeface="Calibri"/>
                <a:sym typeface="Calibri"/>
              </a:rPr>
              <a:t>M</a:t>
            </a:r>
            <a:r>
              <a:rPr b="0" i="0" lang="en-US" sz="2700" u="none" cap="none" strike="noStrike">
                <a:solidFill>
                  <a:schemeClr val="dk1"/>
                </a:solidFill>
                <a:latin typeface="Calibri"/>
                <a:ea typeface="Calibri"/>
                <a:cs typeface="Calibri"/>
                <a:sym typeface="Calibri"/>
              </a:rPr>
              <a:t>ontes. Gestión de recursos forestales</a:t>
            </a:r>
            <a:endParaRPr b="0" i="0" sz="2700" u="none" cap="none" strike="noStrike">
              <a:solidFill>
                <a:schemeClr val="dk1"/>
              </a:solidFill>
              <a:latin typeface="Calibri"/>
              <a:ea typeface="Calibri"/>
              <a:cs typeface="Calibri"/>
              <a:sym typeface="Calibri"/>
            </a:endParaRPr>
          </a:p>
        </p:txBody>
      </p:sp>
      <p:pic>
        <p:nvPicPr>
          <p:cNvPr id="226" name="Google Shape;226;p19"/>
          <p:cNvPicPr preferRelativeResize="0"/>
          <p:nvPr/>
        </p:nvPicPr>
        <p:blipFill rotWithShape="1">
          <a:blip r:embed="rId10">
            <a:alphaModFix/>
          </a:blip>
          <a:srcRect b="0" l="0" r="0" t="0"/>
          <a:stretch/>
        </p:blipFill>
        <p:spPr>
          <a:xfrm>
            <a:off x="588965" y="2253941"/>
            <a:ext cx="2001075" cy="1929194"/>
          </a:xfrm>
          <a:prstGeom prst="rect">
            <a:avLst/>
          </a:prstGeom>
          <a:noFill/>
          <a:ln>
            <a:noFill/>
          </a:ln>
        </p:spPr>
      </p:pic>
      <p:pic>
        <p:nvPicPr>
          <p:cNvPr id="227" name="Google Shape;227;p19"/>
          <p:cNvPicPr preferRelativeResize="0"/>
          <p:nvPr/>
        </p:nvPicPr>
        <p:blipFill rotWithShape="1">
          <a:blip r:embed="rId11">
            <a:alphaModFix/>
          </a:blip>
          <a:srcRect b="0" l="0" r="0" t="0"/>
          <a:stretch/>
        </p:blipFill>
        <p:spPr>
          <a:xfrm>
            <a:off x="3518130" y="2253941"/>
            <a:ext cx="1896369" cy="1927800"/>
          </a:xfrm>
          <a:prstGeom prst="rect">
            <a:avLst/>
          </a:prstGeom>
          <a:noFill/>
          <a:ln>
            <a:noFill/>
          </a:ln>
        </p:spPr>
      </p:pic>
      <p:pic>
        <p:nvPicPr>
          <p:cNvPr id="228" name="Google Shape;228;p19"/>
          <p:cNvPicPr preferRelativeResize="0"/>
          <p:nvPr/>
        </p:nvPicPr>
        <p:blipFill rotWithShape="1">
          <a:blip r:embed="rId12">
            <a:alphaModFix/>
          </a:blip>
          <a:srcRect b="0" l="0" r="0" t="0"/>
          <a:stretch/>
        </p:blipFill>
        <p:spPr>
          <a:xfrm>
            <a:off x="12763338" y="2253941"/>
            <a:ext cx="1971864" cy="1927800"/>
          </a:xfrm>
          <a:prstGeom prst="rect">
            <a:avLst/>
          </a:prstGeom>
          <a:noFill/>
          <a:ln>
            <a:noFill/>
          </a:ln>
        </p:spPr>
      </p:pic>
      <p:pic>
        <p:nvPicPr>
          <p:cNvPr id="229" name="Google Shape;229;p19"/>
          <p:cNvPicPr preferRelativeResize="0"/>
          <p:nvPr/>
        </p:nvPicPr>
        <p:blipFill rotWithShape="1">
          <a:blip r:embed="rId13">
            <a:alphaModFix/>
          </a:blip>
          <a:srcRect b="0" l="0" r="0" t="0"/>
          <a:stretch/>
        </p:blipFill>
        <p:spPr>
          <a:xfrm>
            <a:off x="15560460" y="2253941"/>
            <a:ext cx="2148120" cy="1927800"/>
          </a:xfrm>
          <a:prstGeom prst="rect">
            <a:avLst/>
          </a:prstGeom>
          <a:noFill/>
          <a:ln>
            <a:noFill/>
          </a:ln>
        </p:spPr>
      </p:pic>
      <p:pic>
        <p:nvPicPr>
          <p:cNvPr id="230" name="Google Shape;230;p19"/>
          <p:cNvPicPr preferRelativeResize="0"/>
          <p:nvPr/>
        </p:nvPicPr>
        <p:blipFill rotWithShape="1">
          <a:blip r:embed="rId14">
            <a:alphaModFix/>
          </a:blip>
          <a:srcRect b="0" l="0" r="0" t="0"/>
          <a:stretch/>
        </p:blipFill>
        <p:spPr>
          <a:xfrm>
            <a:off x="6438233" y="2253941"/>
            <a:ext cx="1949400" cy="1927800"/>
          </a:xfrm>
          <a:prstGeom prst="rect">
            <a:avLst/>
          </a:prstGeom>
          <a:noFill/>
          <a:ln>
            <a:noFill/>
          </a:ln>
        </p:spPr>
      </p:pic>
      <p:pic>
        <p:nvPicPr>
          <p:cNvPr id="231" name="Google Shape;231;p19"/>
          <p:cNvPicPr preferRelativeResize="0"/>
          <p:nvPr/>
        </p:nvPicPr>
        <p:blipFill rotWithShape="1">
          <a:blip r:embed="rId15">
            <a:alphaModFix/>
          </a:blip>
          <a:srcRect b="0" l="0" r="0" t="0"/>
          <a:stretch/>
        </p:blipFill>
        <p:spPr>
          <a:xfrm>
            <a:off x="9611352" y="2253941"/>
            <a:ext cx="1927800" cy="1927800"/>
          </a:xfrm>
          <a:prstGeom prst="rect">
            <a:avLst/>
          </a:prstGeom>
          <a:noFill/>
          <a:ln>
            <a:noFill/>
          </a:ln>
        </p:spPr>
      </p:pic>
      <p:sp>
        <p:nvSpPr>
          <p:cNvPr id="232" name="Google Shape;232;p19"/>
          <p:cNvSpPr txBox="1"/>
          <p:nvPr/>
        </p:nvSpPr>
        <p:spPr>
          <a:xfrm>
            <a:off x="2981315" y="4412382"/>
            <a:ext cx="2970000" cy="653400"/>
          </a:xfrm>
          <a:prstGeom prst="rect">
            <a:avLst/>
          </a:prstGeom>
          <a:noFill/>
          <a:ln>
            <a:noFill/>
          </a:ln>
        </p:spPr>
        <p:txBody>
          <a:bodyPr anchorCtr="0" anchor="t" bIns="137150" lIns="137150" spcFirstLastPara="1" rIns="137150" wrap="square" tIns="137150">
            <a:no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Melanie Amato</a:t>
            </a:r>
            <a:endParaRPr b="1" i="0" sz="2700" u="none" cap="none" strike="noStrike">
              <a:solidFill>
                <a:schemeClr val="dk1"/>
              </a:solidFill>
              <a:latin typeface="Calibri"/>
              <a:ea typeface="Calibri"/>
              <a:cs typeface="Calibri"/>
              <a:sym typeface="Calibri"/>
            </a:endParaRPr>
          </a:p>
        </p:txBody>
      </p:sp>
      <p:sp>
        <p:nvSpPr>
          <p:cNvPr id="233" name="Google Shape;233;p19"/>
          <p:cNvSpPr txBox="1"/>
          <p:nvPr/>
        </p:nvSpPr>
        <p:spPr>
          <a:xfrm>
            <a:off x="2991113" y="5222655"/>
            <a:ext cx="2970000" cy="27600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Coordinación Gestión pública y transición ecológica.</a:t>
            </a:r>
            <a:endParaRPr b="0" i="0" sz="2700" u="none" cap="none" strike="noStrike">
              <a:solidFill>
                <a:schemeClr val="dk1"/>
              </a:solidFill>
              <a:latin typeface="Calibri"/>
              <a:ea typeface="Calibri"/>
              <a:cs typeface="Calibri"/>
              <a:sym typeface="Calibri"/>
            </a:endParaRPr>
          </a:p>
        </p:txBody>
      </p:sp>
      <p:sp>
        <p:nvSpPr>
          <p:cNvPr id="234" name="Google Shape;234;p19"/>
          <p:cNvSpPr txBox="1"/>
          <p:nvPr/>
        </p:nvSpPr>
        <p:spPr>
          <a:xfrm>
            <a:off x="5927933" y="4412382"/>
            <a:ext cx="2970000" cy="653400"/>
          </a:xfrm>
          <a:prstGeom prst="rect">
            <a:avLst/>
          </a:prstGeom>
          <a:noFill/>
          <a:ln>
            <a:noFill/>
          </a:ln>
        </p:spPr>
        <p:txBody>
          <a:bodyPr anchorCtr="0" anchor="t" bIns="137150" lIns="137150" spcFirstLastPara="1" rIns="137150" wrap="square" tIns="137150">
            <a:no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Javier Frades</a:t>
            </a:r>
            <a:endParaRPr b="1" i="0" sz="2700" u="none" cap="none" strike="noStrike">
              <a:solidFill>
                <a:schemeClr val="dk1"/>
              </a:solidFill>
              <a:latin typeface="Calibri"/>
              <a:ea typeface="Calibri"/>
              <a:cs typeface="Calibri"/>
              <a:sym typeface="Calibri"/>
            </a:endParaRPr>
          </a:p>
        </p:txBody>
      </p:sp>
      <p:sp>
        <p:nvSpPr>
          <p:cNvPr id="235" name="Google Shape;235;p19"/>
          <p:cNvSpPr txBox="1"/>
          <p:nvPr/>
        </p:nvSpPr>
        <p:spPr>
          <a:xfrm>
            <a:off x="5927925" y="5222588"/>
            <a:ext cx="3162300" cy="32748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lang="en-US" sz="2700">
                <a:solidFill>
                  <a:schemeClr val="dk1"/>
                </a:solidFill>
                <a:latin typeface="Calibri"/>
                <a:ea typeface="Calibri"/>
                <a:cs typeface="Calibri"/>
                <a:sym typeface="Calibri"/>
              </a:rPr>
              <a:t>Tec.</a:t>
            </a:r>
            <a:r>
              <a:rPr b="0" i="0" lang="en-US" sz="2700" u="none" cap="none" strike="noStrike">
                <a:solidFill>
                  <a:schemeClr val="dk1"/>
                </a:solidFill>
                <a:latin typeface="Calibri"/>
                <a:ea typeface="Calibri"/>
                <a:cs typeface="Calibri"/>
                <a:sym typeface="Calibri"/>
              </a:rPr>
              <a:t> Proy</a:t>
            </a:r>
            <a:r>
              <a:rPr lang="en-US" sz="2700">
                <a:solidFill>
                  <a:schemeClr val="dk1"/>
                </a:solidFill>
                <a:latin typeface="Calibri"/>
                <a:ea typeface="Calibri"/>
                <a:cs typeface="Calibri"/>
                <a:sym typeface="Calibri"/>
              </a:rPr>
              <a:t>ectos</a:t>
            </a:r>
            <a:r>
              <a:rPr b="0" i="0" lang="en-US" sz="2700" u="none" cap="none" strike="noStrike">
                <a:solidFill>
                  <a:schemeClr val="dk1"/>
                </a:solidFill>
                <a:latin typeface="Calibri"/>
                <a:ea typeface="Calibri"/>
                <a:cs typeface="Calibri"/>
                <a:sym typeface="Calibri"/>
              </a:rPr>
              <a:t> Biociudades. </a:t>
            </a:r>
            <a:r>
              <a:rPr lang="en-US" sz="2700">
                <a:solidFill>
                  <a:schemeClr val="dk1"/>
                </a:solidFill>
                <a:latin typeface="Calibri"/>
                <a:ea typeface="Calibri"/>
                <a:cs typeface="Calibri"/>
                <a:sym typeface="Calibri"/>
              </a:rPr>
              <a:t>Urbanismo y cooperación internacional.</a:t>
            </a:r>
            <a:endParaRPr b="0"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sp>
        <p:nvSpPr>
          <p:cNvPr id="236" name="Google Shape;236;p19"/>
          <p:cNvSpPr txBox="1"/>
          <p:nvPr/>
        </p:nvSpPr>
        <p:spPr>
          <a:xfrm>
            <a:off x="9090252" y="4412382"/>
            <a:ext cx="2970000" cy="653400"/>
          </a:xfrm>
          <a:prstGeom prst="rect">
            <a:avLst/>
          </a:prstGeom>
          <a:noFill/>
          <a:ln>
            <a:noFill/>
          </a:ln>
        </p:spPr>
        <p:txBody>
          <a:bodyPr anchorCtr="0" anchor="t" bIns="137150" lIns="137150" spcFirstLastPara="1" rIns="137150" wrap="square" tIns="137150">
            <a:no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Rocío Gallego</a:t>
            </a:r>
            <a:endParaRPr b="1" i="0" sz="2700" u="none" cap="none" strike="noStrike">
              <a:solidFill>
                <a:schemeClr val="dk1"/>
              </a:solidFill>
              <a:latin typeface="Calibri"/>
              <a:ea typeface="Calibri"/>
              <a:cs typeface="Calibri"/>
              <a:sym typeface="Calibri"/>
            </a:endParaRPr>
          </a:p>
        </p:txBody>
      </p:sp>
      <p:sp>
        <p:nvSpPr>
          <p:cNvPr id="237" name="Google Shape;237;p19"/>
          <p:cNvSpPr txBox="1"/>
          <p:nvPr/>
        </p:nvSpPr>
        <p:spPr>
          <a:xfrm>
            <a:off x="9090263" y="5222662"/>
            <a:ext cx="2970000" cy="32748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lang="en-US" sz="2700">
                <a:solidFill>
                  <a:schemeClr val="dk1"/>
                </a:solidFill>
                <a:latin typeface="Calibri"/>
                <a:ea typeface="Calibri"/>
                <a:cs typeface="Calibri"/>
                <a:sym typeface="Calibri"/>
              </a:rPr>
              <a:t> Ing. de Montes. Gestión del recurso hídrico y ecosistemas acuáticos.</a:t>
            </a:r>
            <a:endParaRPr b="0"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chemeClr val="dk1"/>
              </a:buClr>
              <a:buSzPts val="1700"/>
              <a:buFont typeface="Arial"/>
              <a:buNone/>
            </a:pPr>
            <a:r>
              <a:t/>
            </a:r>
            <a:endParaRPr b="0"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sp>
        <p:nvSpPr>
          <p:cNvPr id="238" name="Google Shape;238;p19"/>
          <p:cNvSpPr txBox="1"/>
          <p:nvPr/>
        </p:nvSpPr>
        <p:spPr>
          <a:xfrm>
            <a:off x="12264270" y="4412382"/>
            <a:ext cx="2970000" cy="653400"/>
          </a:xfrm>
          <a:prstGeom prst="rect">
            <a:avLst/>
          </a:prstGeom>
          <a:noFill/>
          <a:ln>
            <a:noFill/>
          </a:ln>
        </p:spPr>
        <p:txBody>
          <a:bodyPr anchorCtr="0" anchor="t" bIns="137150" lIns="137150" spcFirstLastPara="1" rIns="137150" wrap="square" tIns="137150">
            <a:no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Lola Cadarso</a:t>
            </a:r>
            <a:endParaRPr b="1" i="0" sz="2700" u="none" cap="none" strike="noStrike">
              <a:solidFill>
                <a:schemeClr val="dk1"/>
              </a:solidFill>
              <a:latin typeface="Calibri"/>
              <a:ea typeface="Calibri"/>
              <a:cs typeface="Calibri"/>
              <a:sym typeface="Calibri"/>
            </a:endParaRPr>
          </a:p>
        </p:txBody>
      </p:sp>
      <p:sp>
        <p:nvSpPr>
          <p:cNvPr id="239" name="Google Shape;239;p19"/>
          <p:cNvSpPr txBox="1"/>
          <p:nvPr/>
        </p:nvSpPr>
        <p:spPr>
          <a:xfrm>
            <a:off x="12072113" y="5222625"/>
            <a:ext cx="3162300" cy="37410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T</a:t>
            </a:r>
            <a:r>
              <a:rPr lang="en-US" sz="2700">
                <a:solidFill>
                  <a:schemeClr val="dk1"/>
                </a:solidFill>
                <a:latin typeface="Calibri"/>
                <a:ea typeface="Calibri"/>
                <a:cs typeface="Calibri"/>
                <a:sym typeface="Calibri"/>
              </a:rPr>
              <a:t>e</a:t>
            </a:r>
            <a:r>
              <a:rPr b="0" i="0" lang="en-US" sz="2700" u="none" cap="none" strike="noStrike">
                <a:solidFill>
                  <a:schemeClr val="dk1"/>
                </a:solidFill>
                <a:latin typeface="Calibri"/>
                <a:ea typeface="Calibri"/>
                <a:cs typeface="Calibri"/>
                <a:sym typeface="Calibri"/>
              </a:rPr>
              <a:t>c</a:t>
            </a:r>
            <a:r>
              <a:rPr lang="en-US" sz="2700">
                <a:solidFill>
                  <a:schemeClr val="dk1"/>
                </a:solidFill>
                <a:latin typeface="Calibri"/>
                <a:ea typeface="Calibri"/>
                <a:cs typeface="Calibri"/>
                <a:sym typeface="Calibri"/>
              </a:rPr>
              <a:t>.</a:t>
            </a:r>
            <a:r>
              <a:rPr b="0" i="0" lang="en-US" sz="2700" u="none" cap="none" strike="noStrike">
                <a:solidFill>
                  <a:schemeClr val="dk1"/>
                </a:solidFill>
                <a:latin typeface="Calibri"/>
                <a:ea typeface="Calibri"/>
                <a:cs typeface="Calibri"/>
                <a:sym typeface="Calibri"/>
              </a:rPr>
              <a:t> Proyectos</a:t>
            </a:r>
            <a:r>
              <a:rPr lang="en-US" sz="2700">
                <a:solidFill>
                  <a:schemeClr val="dk1"/>
                </a:solidFill>
                <a:latin typeface="Calibri"/>
                <a:ea typeface="Calibri"/>
                <a:cs typeface="Calibri"/>
                <a:sym typeface="Calibri"/>
              </a:rPr>
              <a:t> </a:t>
            </a:r>
            <a:r>
              <a:rPr b="0" i="0" lang="en-US" sz="2700" u="none" cap="none" strike="noStrike">
                <a:solidFill>
                  <a:schemeClr val="dk1"/>
                </a:solidFill>
                <a:latin typeface="Calibri"/>
                <a:ea typeface="Calibri"/>
                <a:cs typeface="Calibri"/>
                <a:sym typeface="Calibri"/>
              </a:rPr>
              <a:t>Biociudades. Desarrollo </a:t>
            </a:r>
            <a:r>
              <a:rPr lang="en-US" sz="2700">
                <a:solidFill>
                  <a:schemeClr val="dk1"/>
                </a:solidFill>
                <a:latin typeface="Calibri"/>
                <a:ea typeface="Calibri"/>
                <a:cs typeface="Calibri"/>
                <a:sym typeface="Calibri"/>
              </a:rPr>
              <a:t>Local, adaptación y resiliencia climática.</a:t>
            </a:r>
            <a:endParaRPr sz="2700">
              <a:solidFill>
                <a:schemeClr val="dk1"/>
              </a:solidFill>
              <a:latin typeface="Calibri"/>
              <a:ea typeface="Calibri"/>
              <a:cs typeface="Calibri"/>
              <a:sym typeface="Calibri"/>
            </a:endParaRPr>
          </a:p>
        </p:txBody>
      </p:sp>
      <p:sp>
        <p:nvSpPr>
          <p:cNvPr id="240" name="Google Shape;240;p19"/>
          <p:cNvSpPr txBox="1"/>
          <p:nvPr/>
        </p:nvSpPr>
        <p:spPr>
          <a:xfrm>
            <a:off x="15149520" y="4412382"/>
            <a:ext cx="2970000" cy="653400"/>
          </a:xfrm>
          <a:prstGeom prst="rect">
            <a:avLst/>
          </a:prstGeom>
          <a:noFill/>
          <a:ln>
            <a:noFill/>
          </a:ln>
        </p:spPr>
        <p:txBody>
          <a:bodyPr anchorCtr="0" anchor="t" bIns="137150" lIns="137150" spcFirstLastPara="1" rIns="137150" wrap="square" tIns="137150">
            <a:noAutofit/>
          </a:bodyPr>
          <a:lstStyle/>
          <a:p>
            <a:pPr indent="0" lvl="0" marL="0" marR="0" rtl="0" algn="ctr">
              <a:lnSpc>
                <a:spcPct val="15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Hamza B</a:t>
            </a:r>
            <a:r>
              <a:rPr b="1" lang="en-US" sz="2700">
                <a:solidFill>
                  <a:schemeClr val="dk1"/>
                </a:solidFill>
                <a:latin typeface="Calibri"/>
                <a:ea typeface="Calibri"/>
                <a:cs typeface="Calibri"/>
                <a:sym typeface="Calibri"/>
              </a:rPr>
              <a:t>ir</a:t>
            </a:r>
            <a:r>
              <a:rPr b="1" i="0" lang="en-US" sz="2700" u="none" cap="none" strike="noStrike">
                <a:solidFill>
                  <a:schemeClr val="dk1"/>
                </a:solidFill>
                <a:latin typeface="Calibri"/>
                <a:ea typeface="Calibri"/>
                <a:cs typeface="Calibri"/>
                <a:sym typeface="Calibri"/>
              </a:rPr>
              <a:t>ki</a:t>
            </a:r>
            <a:endParaRPr b="1" i="0" sz="2700" u="none" cap="none" strike="noStrike">
              <a:solidFill>
                <a:schemeClr val="dk1"/>
              </a:solidFill>
              <a:latin typeface="Calibri"/>
              <a:ea typeface="Calibri"/>
              <a:cs typeface="Calibri"/>
              <a:sym typeface="Calibri"/>
            </a:endParaRPr>
          </a:p>
        </p:txBody>
      </p:sp>
      <p:sp>
        <p:nvSpPr>
          <p:cNvPr id="241" name="Google Shape;241;p19"/>
          <p:cNvSpPr txBox="1"/>
          <p:nvPr/>
        </p:nvSpPr>
        <p:spPr>
          <a:xfrm>
            <a:off x="15149513" y="5222629"/>
            <a:ext cx="2970000" cy="34479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chemeClr val="dk1"/>
              </a:buClr>
              <a:buSzPts val="1700"/>
              <a:buFont typeface="Arial"/>
              <a:buNone/>
            </a:pPr>
            <a:r>
              <a:rPr lang="en-US" sz="2700">
                <a:solidFill>
                  <a:schemeClr val="dk1"/>
                </a:solidFill>
                <a:latin typeface="Calibri"/>
                <a:ea typeface="Calibri"/>
                <a:cs typeface="Calibri"/>
                <a:sym typeface="Calibri"/>
              </a:rPr>
              <a:t>Tec.</a:t>
            </a:r>
            <a:r>
              <a:rPr b="0" i="0" lang="en-US" sz="2700" u="none" cap="none" strike="noStrike">
                <a:solidFill>
                  <a:schemeClr val="dk1"/>
                </a:solidFill>
                <a:latin typeface="Calibri"/>
                <a:ea typeface="Calibri"/>
                <a:cs typeface="Calibri"/>
                <a:sym typeface="Calibri"/>
              </a:rPr>
              <a:t> </a:t>
            </a:r>
            <a:r>
              <a:rPr lang="en-US" sz="2700">
                <a:solidFill>
                  <a:schemeClr val="dk1"/>
                </a:solidFill>
                <a:latin typeface="Calibri"/>
                <a:ea typeface="Calibri"/>
                <a:cs typeface="Calibri"/>
                <a:sym typeface="Calibri"/>
              </a:rPr>
              <a:t>Proyectos </a:t>
            </a:r>
            <a:r>
              <a:rPr b="0" i="0" lang="en-US" sz="2700" u="none" cap="none" strike="noStrike">
                <a:solidFill>
                  <a:schemeClr val="dk1"/>
                </a:solidFill>
                <a:latin typeface="Calibri"/>
                <a:ea typeface="Calibri"/>
                <a:cs typeface="Calibri"/>
                <a:sym typeface="Calibri"/>
              </a:rPr>
              <a:t>Biociudades. </a:t>
            </a:r>
            <a:r>
              <a:rPr lang="en-US" sz="2700">
                <a:solidFill>
                  <a:schemeClr val="dk1"/>
                </a:solidFill>
                <a:latin typeface="Calibri"/>
                <a:ea typeface="Calibri"/>
                <a:cs typeface="Calibri"/>
                <a:sym typeface="Calibri"/>
              </a:rPr>
              <a:t>Proyectos desarrollo bioeconomía.</a:t>
            </a:r>
            <a:endParaRPr b="0" i="0" sz="2700" u="none" cap="none" strike="noStrike">
              <a:solidFill>
                <a:schemeClr val="dk1"/>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pic>
        <p:nvPicPr>
          <p:cNvPr descr="Un edificio de piedra&#10;&#10;Descripción generada automáticamente con confianza media" id="246" name="Google Shape;246;p20"/>
          <p:cNvPicPr preferRelativeResize="0"/>
          <p:nvPr/>
        </p:nvPicPr>
        <p:blipFill rotWithShape="1">
          <a:blip r:embed="rId3">
            <a:alphaModFix amt="50000"/>
          </a:blip>
          <a:srcRect b="0" l="0" r="0" t="0"/>
          <a:stretch/>
        </p:blipFill>
        <p:spPr>
          <a:xfrm>
            <a:off x="0" y="-30773"/>
            <a:ext cx="18288000" cy="13716000"/>
          </a:xfrm>
          <a:prstGeom prst="rect">
            <a:avLst/>
          </a:prstGeom>
          <a:noFill/>
          <a:ln>
            <a:noFill/>
          </a:ln>
        </p:spPr>
      </p:pic>
      <p:sp>
        <p:nvSpPr>
          <p:cNvPr id="247" name="Google Shape;247;p20"/>
          <p:cNvSpPr txBox="1"/>
          <p:nvPr/>
        </p:nvSpPr>
        <p:spPr>
          <a:xfrm>
            <a:off x="4451600" y="2970356"/>
            <a:ext cx="1109400" cy="5910600"/>
          </a:xfrm>
          <a:prstGeom prst="rect">
            <a:avLst/>
          </a:prstGeom>
          <a:noFill/>
          <a:ln>
            <a:noFill/>
          </a:ln>
        </p:spPr>
        <p:txBody>
          <a:bodyPr anchorCtr="0" anchor="t" bIns="68550" lIns="137150" spcFirstLastPara="1" rIns="137150" wrap="square" tIns="68550">
            <a:spAutoFit/>
          </a:bodyPr>
          <a:lstStyle/>
          <a:p>
            <a:pPr indent="0" lvl="0" marL="0" marR="0" rtl="0" algn="l">
              <a:lnSpc>
                <a:spcPct val="100000"/>
              </a:lnSpc>
              <a:spcBef>
                <a:spcPts val="0"/>
              </a:spcBef>
              <a:spcAft>
                <a:spcPts val="0"/>
              </a:spcAft>
              <a:buClr>
                <a:srgbClr val="000000"/>
              </a:buClr>
              <a:buSzPts val="37500"/>
              <a:buFont typeface="Arial"/>
              <a:buNone/>
            </a:pPr>
            <a:r>
              <a:rPr b="0" i="0" lang="en-US" sz="37500" u="none" cap="none" strike="noStrike">
                <a:solidFill>
                  <a:srgbClr val="204795"/>
                </a:solidFill>
                <a:latin typeface="Calibri"/>
                <a:ea typeface="Calibri"/>
                <a:cs typeface="Calibri"/>
                <a:sym typeface="Calibri"/>
              </a:rPr>
              <a:t>2</a:t>
            </a:r>
            <a:endParaRPr b="0" i="0" sz="2100" u="none" cap="none" strike="noStrike">
              <a:solidFill>
                <a:srgbClr val="204795"/>
              </a:solidFill>
              <a:latin typeface="Arial"/>
              <a:ea typeface="Arial"/>
              <a:cs typeface="Arial"/>
              <a:sym typeface="Arial"/>
            </a:endParaRPr>
          </a:p>
        </p:txBody>
      </p:sp>
      <p:sp>
        <p:nvSpPr>
          <p:cNvPr id="248" name="Google Shape;248;p20"/>
          <p:cNvSpPr/>
          <p:nvPr/>
        </p:nvSpPr>
        <p:spPr>
          <a:xfrm>
            <a:off x="7455681" y="3007287"/>
            <a:ext cx="8935200" cy="4616700"/>
          </a:xfrm>
          <a:prstGeom prst="rect">
            <a:avLst/>
          </a:prstGeom>
          <a:noFill/>
          <a:ln>
            <a:noFill/>
          </a:ln>
        </p:spPr>
        <p:txBody>
          <a:bodyPr anchorCtr="0" anchor="t"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8100"/>
              <a:buFont typeface="Arial"/>
              <a:buNone/>
            </a:pPr>
            <a:br>
              <a:rPr b="1" i="0" lang="en-US" sz="8100" u="none" cap="none" strike="noStrike">
                <a:solidFill>
                  <a:srgbClr val="153451"/>
                </a:solidFill>
                <a:latin typeface="Libre Franklin Medium"/>
                <a:ea typeface="Libre Franklin Medium"/>
                <a:cs typeface="Libre Franklin Medium"/>
                <a:sym typeface="Libre Franklin Medium"/>
              </a:rPr>
            </a:br>
            <a:r>
              <a:rPr b="1" i="0" lang="en-US" sz="9000" u="none" cap="none" strike="noStrike">
                <a:solidFill>
                  <a:srgbClr val="204795"/>
                </a:solidFill>
                <a:latin typeface="Libre Franklin Medium"/>
                <a:ea typeface="Libre Franklin Medium"/>
                <a:cs typeface="Libre Franklin Medium"/>
                <a:sym typeface="Libre Franklin Medium"/>
              </a:rPr>
              <a:t>El contexto</a:t>
            </a:r>
            <a:endParaRPr b="1" i="0" sz="6000" u="none" cap="none" strike="noStrike">
              <a:solidFill>
                <a:srgbClr val="204795"/>
              </a:solidFill>
              <a:latin typeface="Calibri"/>
              <a:ea typeface="Calibri"/>
              <a:cs typeface="Calibri"/>
              <a:sym typeface="Calibri"/>
            </a:endParaRPr>
          </a:p>
        </p:txBody>
      </p:sp>
      <p:grpSp>
        <p:nvGrpSpPr>
          <p:cNvPr id="249" name="Google Shape;249;p20"/>
          <p:cNvGrpSpPr/>
          <p:nvPr/>
        </p:nvGrpSpPr>
        <p:grpSpPr>
          <a:xfrm>
            <a:off x="-285112" y="9543558"/>
            <a:ext cx="18685129" cy="805317"/>
            <a:chOff x="-113875" y="6362372"/>
            <a:chExt cx="12456753" cy="536878"/>
          </a:xfrm>
        </p:grpSpPr>
        <p:sp>
          <p:nvSpPr>
            <p:cNvPr id="250" name="Google Shape;250;p20"/>
            <p:cNvSpPr/>
            <p:nvPr/>
          </p:nvSpPr>
          <p:spPr>
            <a:xfrm>
              <a:off x="-113875" y="6369450"/>
              <a:ext cx="4551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251" name="Google Shape;251;p20"/>
            <p:cNvPicPr preferRelativeResize="0"/>
            <p:nvPr/>
          </p:nvPicPr>
          <p:blipFill rotWithShape="1">
            <a:blip r:embed="rId4">
              <a:alphaModFix/>
            </a:blip>
            <a:srcRect b="0" l="0" r="0" t="0"/>
            <a:stretch/>
          </p:blipFill>
          <p:spPr>
            <a:xfrm>
              <a:off x="228600" y="6365677"/>
              <a:ext cx="680350" cy="471810"/>
            </a:xfrm>
            <a:prstGeom prst="rect">
              <a:avLst/>
            </a:prstGeom>
            <a:noFill/>
            <a:ln>
              <a:noFill/>
            </a:ln>
          </p:spPr>
        </p:pic>
        <p:pic>
          <p:nvPicPr>
            <p:cNvPr id="252" name="Google Shape;252;p20"/>
            <p:cNvPicPr preferRelativeResize="0"/>
            <p:nvPr/>
          </p:nvPicPr>
          <p:blipFill rotWithShape="1">
            <a:blip r:embed="rId5">
              <a:alphaModFix/>
            </a:blip>
            <a:srcRect b="0" l="0" r="0" t="0"/>
            <a:stretch/>
          </p:blipFill>
          <p:spPr>
            <a:xfrm>
              <a:off x="1121899" y="6399549"/>
              <a:ext cx="791071" cy="469593"/>
            </a:xfrm>
            <a:prstGeom prst="rect">
              <a:avLst/>
            </a:prstGeom>
            <a:noFill/>
            <a:ln>
              <a:noFill/>
            </a:ln>
          </p:spPr>
        </p:pic>
        <p:pic>
          <p:nvPicPr>
            <p:cNvPr id="253" name="Google Shape;253;p20"/>
            <p:cNvPicPr preferRelativeResize="0"/>
            <p:nvPr/>
          </p:nvPicPr>
          <p:blipFill rotWithShape="1">
            <a:blip r:embed="rId6">
              <a:alphaModFix/>
            </a:blip>
            <a:srcRect b="0" l="0" r="0" t="0"/>
            <a:stretch/>
          </p:blipFill>
          <p:spPr>
            <a:xfrm>
              <a:off x="2022020" y="6416974"/>
              <a:ext cx="1001218" cy="420511"/>
            </a:xfrm>
            <a:prstGeom prst="rect">
              <a:avLst/>
            </a:prstGeom>
            <a:noFill/>
            <a:ln>
              <a:noFill/>
            </a:ln>
          </p:spPr>
        </p:pic>
        <p:pic>
          <p:nvPicPr>
            <p:cNvPr id="254" name="Google Shape;254;p20"/>
            <p:cNvPicPr preferRelativeResize="0"/>
            <p:nvPr/>
          </p:nvPicPr>
          <p:blipFill rotWithShape="1">
            <a:blip r:embed="rId7">
              <a:alphaModFix/>
            </a:blip>
            <a:srcRect b="0" l="0" r="0" t="0"/>
            <a:stretch/>
          </p:blipFill>
          <p:spPr>
            <a:xfrm>
              <a:off x="3087399" y="6416974"/>
              <a:ext cx="677281" cy="408416"/>
            </a:xfrm>
            <a:prstGeom prst="rect">
              <a:avLst/>
            </a:prstGeom>
            <a:noFill/>
            <a:ln>
              <a:noFill/>
            </a:ln>
          </p:spPr>
        </p:pic>
        <p:pic>
          <p:nvPicPr>
            <p:cNvPr id="255" name="Google Shape;255;p20"/>
            <p:cNvPicPr preferRelativeResize="0"/>
            <p:nvPr/>
          </p:nvPicPr>
          <p:blipFill rotWithShape="1">
            <a:blip r:embed="rId8">
              <a:alphaModFix/>
            </a:blip>
            <a:srcRect b="0" l="0" r="7561" t="0"/>
            <a:stretch/>
          </p:blipFill>
          <p:spPr>
            <a:xfrm>
              <a:off x="4293354" y="6362372"/>
              <a:ext cx="8049523" cy="529716"/>
            </a:xfrm>
            <a:prstGeom prst="rect">
              <a:avLst/>
            </a:prstGeom>
            <a:noFill/>
            <a:ln>
              <a:noFill/>
            </a:ln>
          </p:spPr>
        </p:pic>
      </p:grpSp>
      <p:pic>
        <p:nvPicPr>
          <p:cNvPr id="256" name="Google Shape;256;p20"/>
          <p:cNvPicPr preferRelativeResize="0"/>
          <p:nvPr/>
        </p:nvPicPr>
        <p:blipFill rotWithShape="1">
          <a:blip r:embed="rId9">
            <a:alphaModFix/>
          </a:blip>
          <a:srcRect b="0" l="0" r="0" t="0"/>
          <a:stretch/>
        </p:blipFill>
        <p:spPr>
          <a:xfrm>
            <a:off x="3" y="0"/>
            <a:ext cx="1747575" cy="1517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pSp>
        <p:nvGrpSpPr>
          <p:cNvPr id="261" name="Google Shape;261;p21"/>
          <p:cNvGrpSpPr/>
          <p:nvPr/>
        </p:nvGrpSpPr>
        <p:grpSpPr>
          <a:xfrm>
            <a:off x="0" y="9543558"/>
            <a:ext cx="18514316" cy="805317"/>
            <a:chOff x="0" y="6362372"/>
            <a:chExt cx="12342878" cy="536878"/>
          </a:xfrm>
        </p:grpSpPr>
        <p:sp>
          <p:nvSpPr>
            <p:cNvPr id="262" name="Google Shape;262;p21"/>
            <p:cNvSpPr/>
            <p:nvPr/>
          </p:nvSpPr>
          <p:spPr>
            <a:xfrm>
              <a:off x="0" y="6369450"/>
              <a:ext cx="4437900" cy="52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p:txBody>
        </p:sp>
        <p:pic>
          <p:nvPicPr>
            <p:cNvPr id="263" name="Google Shape;263;p21"/>
            <p:cNvPicPr preferRelativeResize="0"/>
            <p:nvPr/>
          </p:nvPicPr>
          <p:blipFill rotWithShape="1">
            <a:blip r:embed="rId3">
              <a:alphaModFix/>
            </a:blip>
            <a:srcRect b="0" l="0" r="0" t="0"/>
            <a:stretch/>
          </p:blipFill>
          <p:spPr>
            <a:xfrm>
              <a:off x="228600" y="6365677"/>
              <a:ext cx="680350" cy="471810"/>
            </a:xfrm>
            <a:prstGeom prst="rect">
              <a:avLst/>
            </a:prstGeom>
            <a:noFill/>
            <a:ln>
              <a:noFill/>
            </a:ln>
          </p:spPr>
        </p:pic>
        <p:pic>
          <p:nvPicPr>
            <p:cNvPr id="264" name="Google Shape;264;p21"/>
            <p:cNvPicPr preferRelativeResize="0"/>
            <p:nvPr/>
          </p:nvPicPr>
          <p:blipFill rotWithShape="1">
            <a:blip r:embed="rId4">
              <a:alphaModFix/>
            </a:blip>
            <a:srcRect b="0" l="0" r="0" t="0"/>
            <a:stretch/>
          </p:blipFill>
          <p:spPr>
            <a:xfrm>
              <a:off x="1121899" y="6399549"/>
              <a:ext cx="791071" cy="469593"/>
            </a:xfrm>
            <a:prstGeom prst="rect">
              <a:avLst/>
            </a:prstGeom>
            <a:noFill/>
            <a:ln>
              <a:noFill/>
            </a:ln>
          </p:spPr>
        </p:pic>
        <p:pic>
          <p:nvPicPr>
            <p:cNvPr id="265" name="Google Shape;265;p21"/>
            <p:cNvPicPr preferRelativeResize="0"/>
            <p:nvPr/>
          </p:nvPicPr>
          <p:blipFill rotWithShape="1">
            <a:blip r:embed="rId5">
              <a:alphaModFix/>
            </a:blip>
            <a:srcRect b="0" l="0" r="0" t="0"/>
            <a:stretch/>
          </p:blipFill>
          <p:spPr>
            <a:xfrm>
              <a:off x="2022020" y="6416974"/>
              <a:ext cx="1001218" cy="420511"/>
            </a:xfrm>
            <a:prstGeom prst="rect">
              <a:avLst/>
            </a:prstGeom>
            <a:noFill/>
            <a:ln>
              <a:noFill/>
            </a:ln>
          </p:spPr>
        </p:pic>
        <p:pic>
          <p:nvPicPr>
            <p:cNvPr id="266" name="Google Shape;266;p21"/>
            <p:cNvPicPr preferRelativeResize="0"/>
            <p:nvPr/>
          </p:nvPicPr>
          <p:blipFill rotWithShape="1">
            <a:blip r:embed="rId6">
              <a:alphaModFix/>
            </a:blip>
            <a:srcRect b="0" l="0" r="0" t="0"/>
            <a:stretch/>
          </p:blipFill>
          <p:spPr>
            <a:xfrm>
              <a:off x="3087399" y="6416974"/>
              <a:ext cx="677281" cy="408416"/>
            </a:xfrm>
            <a:prstGeom prst="rect">
              <a:avLst/>
            </a:prstGeom>
            <a:noFill/>
            <a:ln>
              <a:noFill/>
            </a:ln>
          </p:spPr>
        </p:pic>
        <p:pic>
          <p:nvPicPr>
            <p:cNvPr id="267" name="Google Shape;267;p21"/>
            <p:cNvPicPr preferRelativeResize="0"/>
            <p:nvPr/>
          </p:nvPicPr>
          <p:blipFill rotWithShape="1">
            <a:blip r:embed="rId7">
              <a:alphaModFix/>
            </a:blip>
            <a:srcRect b="0" l="0" r="7561" t="0"/>
            <a:stretch/>
          </p:blipFill>
          <p:spPr>
            <a:xfrm>
              <a:off x="4293354" y="6362372"/>
              <a:ext cx="8049523" cy="529716"/>
            </a:xfrm>
            <a:prstGeom prst="rect">
              <a:avLst/>
            </a:prstGeom>
            <a:noFill/>
            <a:ln>
              <a:noFill/>
            </a:ln>
          </p:spPr>
        </p:pic>
      </p:grpSp>
      <p:pic>
        <p:nvPicPr>
          <p:cNvPr id="268" name="Google Shape;268;p21"/>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269" name="Google Shape;269;p21"/>
          <p:cNvPicPr preferRelativeResize="0"/>
          <p:nvPr/>
        </p:nvPicPr>
        <p:blipFill rotWithShape="1">
          <a:blip r:embed="rId8">
            <a:alphaModFix/>
          </a:blip>
          <a:srcRect b="85191" l="0" r="84337" t="0"/>
          <a:stretch/>
        </p:blipFill>
        <p:spPr>
          <a:xfrm>
            <a:off x="0" y="0"/>
            <a:ext cx="2219701" cy="1477952"/>
          </a:xfrm>
          <a:prstGeom prst="rect">
            <a:avLst/>
          </a:prstGeom>
          <a:noFill/>
          <a:ln>
            <a:noFill/>
          </a:ln>
        </p:spPr>
      </p:pic>
      <p:pic>
        <p:nvPicPr>
          <p:cNvPr id="270" name="Google Shape;270;p21"/>
          <p:cNvPicPr preferRelativeResize="0"/>
          <p:nvPr/>
        </p:nvPicPr>
        <p:blipFill rotWithShape="1">
          <a:blip r:embed="rId9">
            <a:alphaModFix/>
          </a:blip>
          <a:srcRect b="0" l="0" r="0" t="0"/>
          <a:stretch/>
        </p:blipFill>
        <p:spPr>
          <a:xfrm>
            <a:off x="627978" y="188775"/>
            <a:ext cx="1747575" cy="1517775"/>
          </a:xfrm>
          <a:prstGeom prst="rect">
            <a:avLst/>
          </a:prstGeom>
          <a:noFill/>
          <a:ln>
            <a:noFill/>
          </a:ln>
        </p:spPr>
      </p:pic>
      <p:sp>
        <p:nvSpPr>
          <p:cNvPr id="271" name="Google Shape;271;p21"/>
          <p:cNvSpPr txBox="1"/>
          <p:nvPr/>
        </p:nvSpPr>
        <p:spPr>
          <a:xfrm>
            <a:off x="6180542" y="150150"/>
            <a:ext cx="7150500" cy="1185300"/>
          </a:xfrm>
          <a:prstGeom prst="rect">
            <a:avLst/>
          </a:prstGeom>
          <a:noFill/>
          <a:ln>
            <a:noFill/>
          </a:ln>
        </p:spPr>
        <p:txBody>
          <a:bodyPr anchorCtr="0" anchor="t" bIns="137150" lIns="137150" spcFirstLastPara="1" rIns="137150" wrap="square" tIns="137150">
            <a:spAutoFit/>
          </a:bodyPr>
          <a:lstStyle/>
          <a:p>
            <a:pPr indent="0" lvl="0" marL="0" marR="0" rtl="0" algn="l">
              <a:lnSpc>
                <a:spcPct val="100000"/>
              </a:lnSpc>
              <a:spcBef>
                <a:spcPts val="0"/>
              </a:spcBef>
              <a:spcAft>
                <a:spcPts val="0"/>
              </a:spcAft>
              <a:buClr>
                <a:srgbClr val="000000"/>
              </a:buClr>
              <a:buSzPts val="5900"/>
              <a:buFont typeface="Arial"/>
              <a:buNone/>
            </a:pPr>
            <a:r>
              <a:rPr b="1" i="0" lang="en-US" sz="5900" u="none" cap="none" strike="noStrike">
                <a:solidFill>
                  <a:srgbClr val="204795"/>
                </a:solidFill>
                <a:latin typeface="Libre Franklin Medium"/>
                <a:ea typeface="Libre Franklin Medium"/>
                <a:cs typeface="Libre Franklin Medium"/>
                <a:sym typeface="Libre Franklin Medium"/>
              </a:rPr>
              <a:t>Medina de Rioseco</a:t>
            </a:r>
            <a:endParaRPr b="0" i="0" sz="800" u="none" cap="none" strike="noStrike">
              <a:solidFill>
                <a:srgbClr val="000000"/>
              </a:solidFill>
              <a:latin typeface="Arial"/>
              <a:ea typeface="Arial"/>
              <a:cs typeface="Arial"/>
              <a:sym typeface="Arial"/>
            </a:endParaRPr>
          </a:p>
        </p:txBody>
      </p:sp>
      <p:pic>
        <p:nvPicPr>
          <p:cNvPr descr="Mapa&#10;&#10;Descripción generada automáticamente" id="272" name="Google Shape;272;p21"/>
          <p:cNvPicPr preferRelativeResize="0"/>
          <p:nvPr/>
        </p:nvPicPr>
        <p:blipFill rotWithShape="1">
          <a:blip r:embed="rId10">
            <a:alphaModFix/>
          </a:blip>
          <a:srcRect b="0" l="0" r="0" t="0"/>
          <a:stretch/>
        </p:blipFill>
        <p:spPr>
          <a:xfrm>
            <a:off x="1554336" y="1828233"/>
            <a:ext cx="7220333" cy="7249714"/>
          </a:xfrm>
          <a:prstGeom prst="rect">
            <a:avLst/>
          </a:prstGeom>
          <a:noFill/>
          <a:ln>
            <a:noFill/>
          </a:ln>
        </p:spPr>
      </p:pic>
      <p:pic>
        <p:nvPicPr>
          <p:cNvPr id="273" name="Google Shape;273;p21"/>
          <p:cNvPicPr preferRelativeResize="0"/>
          <p:nvPr/>
        </p:nvPicPr>
        <p:blipFill rotWithShape="1">
          <a:blip r:embed="rId11">
            <a:alphaModFix/>
          </a:blip>
          <a:srcRect b="17975" l="22784" r="14084" t="4039"/>
          <a:stretch/>
        </p:blipFill>
        <p:spPr>
          <a:xfrm>
            <a:off x="9424625" y="1828233"/>
            <a:ext cx="6889347" cy="724971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